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57"/>
  </p:notesMasterIdLst>
  <p:handoutMasterIdLst>
    <p:handoutMasterId r:id="rId58"/>
  </p:handoutMasterIdLst>
  <p:sldIdLst>
    <p:sldId id="375" r:id="rId5"/>
    <p:sldId id="377" r:id="rId6"/>
    <p:sldId id="427" r:id="rId7"/>
    <p:sldId id="428" r:id="rId8"/>
    <p:sldId id="426" r:id="rId9"/>
    <p:sldId id="376" r:id="rId10"/>
    <p:sldId id="378" r:id="rId11"/>
    <p:sldId id="379" r:id="rId12"/>
    <p:sldId id="417" r:id="rId13"/>
    <p:sldId id="418" r:id="rId14"/>
    <p:sldId id="408" r:id="rId15"/>
    <p:sldId id="380" r:id="rId16"/>
    <p:sldId id="298" r:id="rId17"/>
    <p:sldId id="381" r:id="rId18"/>
    <p:sldId id="412" r:id="rId19"/>
    <p:sldId id="382" r:id="rId20"/>
    <p:sldId id="383" r:id="rId21"/>
    <p:sldId id="384" r:id="rId22"/>
    <p:sldId id="385" r:id="rId23"/>
    <p:sldId id="386" r:id="rId24"/>
    <p:sldId id="387" r:id="rId25"/>
    <p:sldId id="388" r:id="rId26"/>
    <p:sldId id="389" r:id="rId27"/>
    <p:sldId id="392" r:id="rId28"/>
    <p:sldId id="393" r:id="rId29"/>
    <p:sldId id="394" r:id="rId30"/>
    <p:sldId id="400" r:id="rId31"/>
    <p:sldId id="401" r:id="rId32"/>
    <p:sldId id="402" r:id="rId33"/>
    <p:sldId id="395" r:id="rId34"/>
    <p:sldId id="403" r:id="rId35"/>
    <p:sldId id="404" r:id="rId36"/>
    <p:sldId id="405" r:id="rId37"/>
    <p:sldId id="396" r:id="rId38"/>
    <p:sldId id="406" r:id="rId39"/>
    <p:sldId id="407" r:id="rId40"/>
    <p:sldId id="422" r:id="rId41"/>
    <p:sldId id="399" r:id="rId42"/>
    <p:sldId id="409" r:id="rId43"/>
    <p:sldId id="430" r:id="rId44"/>
    <p:sldId id="429" r:id="rId45"/>
    <p:sldId id="411" r:id="rId46"/>
    <p:sldId id="416" r:id="rId47"/>
    <p:sldId id="413" r:id="rId48"/>
    <p:sldId id="414" r:id="rId49"/>
    <p:sldId id="415" r:id="rId50"/>
    <p:sldId id="419" r:id="rId51"/>
    <p:sldId id="420" r:id="rId52"/>
    <p:sldId id="421" r:id="rId53"/>
    <p:sldId id="424" r:id="rId54"/>
    <p:sldId id="423" r:id="rId55"/>
    <p:sldId id="425" r:id="rId56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33"/>
    <a:srgbClr val="002050"/>
    <a:srgbClr val="86C400"/>
    <a:srgbClr val="82BF36"/>
    <a:srgbClr val="7FBA00"/>
    <a:srgbClr val="1F49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41" autoAdjust="0"/>
    <p:restoredTop sz="94921" autoAdjust="0"/>
  </p:normalViewPr>
  <p:slideViewPr>
    <p:cSldViewPr snapToGrid="0">
      <p:cViewPr varScale="1">
        <p:scale>
          <a:sx n="76" d="100"/>
          <a:sy n="76" d="100"/>
        </p:scale>
        <p:origin x="151" y="2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4" d="100"/>
          <a:sy n="54" d="100"/>
        </p:scale>
        <p:origin x="2796" y="4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notesMaster" Target="notesMasters/notesMaster1.xml"/><Relationship Id="rId61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12E7B4A-039C-48A2-9B2C-AF16AA3873D8}" type="datetimeFigureOut">
              <a:rPr lang="en-US" smtClean="0"/>
              <a:t>3/31/2022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CF5FCDD8-505C-48BF-B1E5-CD9B258934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9227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jpeg>
</file>

<file path=ppt/media/image21.png>
</file>

<file path=ppt/media/image22.jpeg>
</file>

<file path=ppt/media/image22.png>
</file>

<file path=ppt/media/image23.jpeg>
</file>

<file path=ppt/media/image23.png>
</file>

<file path=ppt/media/image24.png>
</file>

<file path=ppt/media/image25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DA005A0C-54D9-45AA-87D4-C551D08DFCE1}" type="datetimeFigureOut">
              <a:rPr lang="en-US" smtClean="0"/>
              <a:t>3/31/2022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4CFD207A-07DF-40AD-A916-9872E089C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71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0552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3228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3225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1002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3728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9742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2453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4016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9015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7983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229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8632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2475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4305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3071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1122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4507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72237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70486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59701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14015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9782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38179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18589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8950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35610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97894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75836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37130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10569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26616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24045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38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1475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4957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68823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07430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01520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84210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54374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02913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07968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50392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3115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10865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6059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9869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5787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9271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159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388226"/>
            <a:ext cx="11525250" cy="5290388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7745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809C4-331A-4F8E-9C63-303C31453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9F34A-2443-468B-9DEC-057918C7E4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05C0A4-0B19-4954-BD29-F08BE6119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85E44-FE1D-42BD-8BEC-66E1A7095121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EFD81-5068-48B4-9648-85B0D12C1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B328E-80D6-472E-8A1E-831F39043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7BA0C-A532-4032-9947-23BEFFA2E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761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5D0A5-98B8-47C2-BC21-375887FB1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668318-E12E-4EA0-9BD6-C20460FEB4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8BE19B-BF66-49E0-8127-A8A836F6B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60B3F-A4A2-44B7-B52D-29D732D67836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5AD8C-142B-4667-A04D-243860D04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43FC3-ACBA-4ECC-B2AB-7E35B9BDE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1B68-4B74-4B19-B125-9E4E9F21B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66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79514" y="182215"/>
            <a:ext cx="11524432" cy="1063487"/>
          </a:xfrm>
          <a:prstGeom prst="rect">
            <a:avLst/>
          </a:prstGeom>
        </p:spPr>
        <p:txBody>
          <a:bodyPr vert="horz" lIns="91409" tIns="45705" rIns="91409" bIns="45705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18783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85" r:id="rId2"/>
    <p:sldLayoutId id="2147483686" r:id="rId3"/>
  </p:sldLayoutIdLst>
  <p:txStyles>
    <p:titleStyle>
      <a:lvl1pPr algn="l" defTabSz="914088" rtl="0" eaLnBrk="1" latinLnBrk="0" hangingPunct="1">
        <a:lnSpc>
          <a:spcPct val="8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1pPr>
    </p:titleStyle>
    <p:bodyStyle>
      <a:lvl1pPr marL="342783" indent="-342783" algn="l" defTabSz="914088" rtl="0" eaLnBrk="1" latinLnBrk="0" hangingPunct="1">
        <a:spcBef>
          <a:spcPts val="1200"/>
        </a:spcBef>
        <a:buFont typeface="Arial" pitchFamily="34" charset="0"/>
        <a:buChar char="•"/>
        <a:defRPr sz="3200" b="1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1pPr>
      <a:lvl2pPr marL="742698" indent="-285652" algn="l" defTabSz="914088" rtl="0" eaLnBrk="1" latinLnBrk="0" hangingPunct="1">
        <a:spcBef>
          <a:spcPts val="300"/>
        </a:spcBef>
        <a:spcAft>
          <a:spcPts val="300"/>
        </a:spcAft>
        <a:buFont typeface="Arial" pitchFamily="34" charset="0"/>
        <a:buChar char="–"/>
        <a:defRPr sz="28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2pPr>
      <a:lvl3pPr marL="1142612" indent="-228522" algn="l" defTabSz="914088" rtl="0" eaLnBrk="1" latinLnBrk="0" hangingPunct="1">
        <a:spcBef>
          <a:spcPts val="200"/>
        </a:spcBef>
        <a:spcAft>
          <a:spcPts val="200"/>
        </a:spcAft>
        <a:buFont typeface="Arial" pitchFamily="34" charset="0"/>
        <a:buChar char="•"/>
        <a:defRPr sz="24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3pPr>
      <a:lvl4pPr marL="1599657" indent="-228522" algn="l" defTabSz="914088" rtl="0" eaLnBrk="1" latinLnBrk="0" hangingPunct="1">
        <a:spcBef>
          <a:spcPct val="20000"/>
        </a:spcBef>
        <a:buFont typeface="Arial" pitchFamily="34" charset="0"/>
        <a:buChar char="–"/>
        <a:defRPr sz="20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4pPr>
      <a:lvl5pPr marL="2056700" indent="-228522" algn="l" defTabSz="914088" rtl="0" eaLnBrk="1" latinLnBrk="0" hangingPunct="1">
        <a:spcBef>
          <a:spcPct val="20000"/>
        </a:spcBef>
        <a:buFont typeface="Arial" pitchFamily="34" charset="0"/>
        <a:buChar char="»"/>
        <a:defRPr sz="20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5pPr>
      <a:lvl6pPr marL="2513745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789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833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878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44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88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33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78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222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67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311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58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_sample_consensus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www-bcs.mit.edu/people/adelson/publications/abstracts/spline83.html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eam_carving" TargetMode="Externa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scikit-image/skimage-tutorials/blob/main/lectures/solutions/adv3_panorama-stitching-solution.ipynb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EAD34-FE4D-4A41-82A2-2236156312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8955" y="273713"/>
            <a:ext cx="9601200" cy="2387600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CSCI E-25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Computer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5A855A-A2B4-41D5-81C1-CAA6D45AA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7555" y="3946867"/>
            <a:ext cx="9144000" cy="494102"/>
          </a:xfrm>
        </p:spPr>
        <p:txBody>
          <a:bodyPr/>
          <a:lstStyle/>
          <a:p>
            <a:r>
              <a:rPr lang="en-US" dirty="0"/>
              <a:t>Steve Elston</a:t>
            </a:r>
          </a:p>
          <a:p>
            <a:endParaRPr lang="en-US" dirty="0"/>
          </a:p>
        </p:txBody>
      </p:sp>
      <p:pic>
        <p:nvPicPr>
          <p:cNvPr id="1026" name="Picture 2" descr="Image result for harvard extension school logo">
            <a:extLst>
              <a:ext uri="{FF2B5EF4-FFF2-40B4-BE49-F238E27FC236}">
                <a16:creationId xmlns:a16="http://schemas.microsoft.com/office/drawing/2014/main" id="{0512F5AD-ED64-4E88-80AB-F8D75DDF2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093" y="4750441"/>
            <a:ext cx="333375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169F207C-EF37-41D2-8510-622FD323B072}"/>
              </a:ext>
            </a:extLst>
          </p:cNvPr>
          <p:cNvSpPr txBox="1">
            <a:spLocks/>
          </p:cNvSpPr>
          <p:nvPr/>
        </p:nvSpPr>
        <p:spPr>
          <a:xfrm>
            <a:off x="1382693" y="6306671"/>
            <a:ext cx="9144000" cy="4941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Copyright 2022, Stephen F Elston. All rights reserved.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C37018-A4F9-4B1C-806D-0E7F64A950E8}"/>
              </a:ext>
            </a:extLst>
          </p:cNvPr>
          <p:cNvSpPr txBox="1"/>
          <p:nvPr/>
        </p:nvSpPr>
        <p:spPr>
          <a:xfrm>
            <a:off x="788724" y="2851645"/>
            <a:ext cx="11036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Image Stitching</a:t>
            </a:r>
          </a:p>
        </p:txBody>
      </p:sp>
    </p:spTree>
    <p:extLst>
      <p:ext uri="{BB962C8B-B14F-4D97-AF65-F5344CB8AC3E}">
        <p14:creationId xmlns:p14="http://schemas.microsoft.com/office/powerpoint/2010/main" val="2261068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41959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Image mosaic formed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53215E-2F9A-4BF3-A697-2E1E78E1F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276" y="1627582"/>
            <a:ext cx="5410582" cy="416704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246281DE-C06E-4372-A09A-22D40357E9F5}"/>
              </a:ext>
            </a:extLst>
          </p:cNvPr>
          <p:cNvSpPr/>
          <p:nvPr/>
        </p:nvSpPr>
        <p:spPr>
          <a:xfrm rot="5400000">
            <a:off x="5613896" y="4567972"/>
            <a:ext cx="280495" cy="273380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4BEC37-98CE-4162-AFC6-FD9B479D8A96}"/>
              </a:ext>
            </a:extLst>
          </p:cNvPr>
          <p:cNvSpPr txBox="1"/>
          <p:nvPr/>
        </p:nvSpPr>
        <p:spPr>
          <a:xfrm>
            <a:off x="4564418" y="6075122"/>
            <a:ext cx="2379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Region of overlap</a:t>
            </a:r>
          </a:p>
        </p:txBody>
      </p:sp>
    </p:spTree>
    <p:extLst>
      <p:ext uri="{BB962C8B-B14F-4D97-AF65-F5344CB8AC3E}">
        <p14:creationId xmlns:p14="http://schemas.microsoft.com/office/powerpoint/2010/main" val="2808968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Interest points and descriptors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424055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Need interest points and descriptor which are scale and rotationally invariant 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Interest points 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Corners, edges, line intersections, etc.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High gradients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Ideally scale and rotationally invariant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Descriptors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Uniquely identify interest points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Use image characteristics within patch around interest point </a:t>
            </a:r>
          </a:p>
          <a:p>
            <a:pPr lvl="1"/>
            <a:endParaRPr lang="en-GB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705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Interest points and descriptors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424055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Review of interest points and descriptors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Rotationally invariant interest point detectors  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Harris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etc.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Descriptors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SHIFT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FAST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BRIEF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etc</a:t>
            </a:r>
          </a:p>
          <a:p>
            <a:pPr lvl="1"/>
            <a:endParaRPr lang="en-GB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9743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301" y="356991"/>
            <a:ext cx="10515600" cy="65520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Multi-scale interest point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C6555-A8E7-4F73-8035-156F702D1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624" y="1028573"/>
            <a:ext cx="5894303" cy="57056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latin typeface="+mn-lt"/>
              </a:rPr>
              <a:t>Pyramid structure enables extraction of interest points at several scales  </a:t>
            </a:r>
          </a:p>
          <a:p>
            <a:r>
              <a:rPr lang="en-US" b="0" dirty="0">
                <a:latin typeface="+mn-lt"/>
              </a:rPr>
              <a:t>Pyramid scales from fine to coarse in octaves </a:t>
            </a:r>
          </a:p>
          <a:p>
            <a:r>
              <a:rPr lang="en-US" b="0" dirty="0">
                <a:latin typeface="+mn-lt"/>
              </a:rPr>
              <a:t>Features at each scale extracted</a:t>
            </a:r>
          </a:p>
          <a:p>
            <a:r>
              <a:rPr lang="en-US" b="0" dirty="0">
                <a:latin typeface="+mn-lt"/>
              </a:rPr>
              <a:t>Can use a variety of interest point descriptor algorithms  </a:t>
            </a:r>
          </a:p>
          <a:p>
            <a:pPr lvl="1"/>
            <a:r>
              <a:rPr lang="en-US" dirty="0">
                <a:latin typeface="+mn-lt"/>
              </a:rPr>
              <a:t>SIFT</a:t>
            </a:r>
          </a:p>
          <a:p>
            <a:pPr lvl="1"/>
            <a:r>
              <a:rPr lang="en-US" dirty="0">
                <a:latin typeface="+mn-lt"/>
              </a:rPr>
              <a:t>Harris – Laplacian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1E6667-5C9B-4274-9D2A-0AD26F2F4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7389" y="1699200"/>
            <a:ext cx="5707206" cy="2697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899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Planar transformations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424055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Can use different approximations for image stitching 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Cylindrical coordinates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Assume camera rotates about an axis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Spherical coordinates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Allows camera to rotate unrestricted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Planar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Good approximation if objects far from camera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Good approximation for small changes in camera pose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Our focus here for simplicity  </a:t>
            </a:r>
          </a:p>
          <a:p>
            <a:pPr lvl="1"/>
            <a:endParaRPr lang="en-GB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293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Planar transformations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1"/>
            <a:ext cx="11525250" cy="1694144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Planar transformation maps one image plan to another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Two images planes from a camera centre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Project one image plane onto the other</a:t>
            </a:r>
          </a:p>
          <a:p>
            <a:pPr lvl="1"/>
            <a:endParaRPr lang="en-GB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6FDF771-203C-49A5-8BF7-FBA1F414B185}"/>
              </a:ext>
            </a:extLst>
          </p:cNvPr>
          <p:cNvSpPr/>
          <p:nvPr/>
        </p:nvSpPr>
        <p:spPr>
          <a:xfrm>
            <a:off x="5110619" y="6187857"/>
            <a:ext cx="200417" cy="1878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830737-7913-47EF-B968-DE52D1C95875}"/>
              </a:ext>
            </a:extLst>
          </p:cNvPr>
          <p:cNvSpPr txBox="1"/>
          <p:nvPr/>
        </p:nvSpPr>
        <p:spPr>
          <a:xfrm>
            <a:off x="5561558" y="5936557"/>
            <a:ext cx="17285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Camera Center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5AA262C-2C25-4064-9720-866D0E88DF01}"/>
              </a:ext>
            </a:extLst>
          </p:cNvPr>
          <p:cNvCxnSpPr/>
          <p:nvPr/>
        </p:nvCxnSpPr>
        <p:spPr>
          <a:xfrm>
            <a:off x="3231715" y="3388290"/>
            <a:ext cx="3933173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0966FAD-1ABA-4003-A384-A5EA4FD4EA03}"/>
              </a:ext>
            </a:extLst>
          </p:cNvPr>
          <p:cNvCxnSpPr>
            <a:cxnSpLocks/>
          </p:cNvCxnSpPr>
          <p:nvPr/>
        </p:nvCxnSpPr>
        <p:spPr>
          <a:xfrm>
            <a:off x="4726488" y="3092580"/>
            <a:ext cx="3565742" cy="1455107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1257F1A-9C9C-4902-84BF-ECE84A8ACA3C}"/>
              </a:ext>
            </a:extLst>
          </p:cNvPr>
          <p:cNvCxnSpPr>
            <a:stCxn id="3" idx="0"/>
          </p:cNvCxnSpPr>
          <p:nvPr/>
        </p:nvCxnSpPr>
        <p:spPr>
          <a:xfrm flipH="1" flipV="1">
            <a:off x="5154460" y="3382027"/>
            <a:ext cx="56368" cy="280583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540667D-D766-406C-9219-DB8EEF99957B}"/>
              </a:ext>
            </a:extLst>
          </p:cNvPr>
          <p:cNvCxnSpPr>
            <a:cxnSpLocks/>
            <a:stCxn id="3" idx="4"/>
          </p:cNvCxnSpPr>
          <p:nvPr/>
        </p:nvCxnSpPr>
        <p:spPr>
          <a:xfrm flipH="1" flipV="1">
            <a:off x="3275556" y="3394554"/>
            <a:ext cx="1935272" cy="2981194"/>
          </a:xfrm>
          <a:prstGeom prst="line">
            <a:avLst/>
          </a:prstGeom>
          <a:ln w="254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B283307-2CC2-4982-8E77-EEA9F55B03D8}"/>
              </a:ext>
            </a:extLst>
          </p:cNvPr>
          <p:cNvCxnSpPr>
            <a:cxnSpLocks/>
            <a:stCxn id="3" idx="0"/>
          </p:cNvCxnSpPr>
          <p:nvPr/>
        </p:nvCxnSpPr>
        <p:spPr>
          <a:xfrm flipV="1">
            <a:off x="5210828" y="3375764"/>
            <a:ext cx="1594981" cy="2812093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DFB02CE-FBFC-455F-BAB3-0881B450D7FD}"/>
              </a:ext>
            </a:extLst>
          </p:cNvPr>
          <p:cNvCxnSpPr>
            <a:cxnSpLocks/>
          </p:cNvCxnSpPr>
          <p:nvPr/>
        </p:nvCxnSpPr>
        <p:spPr>
          <a:xfrm>
            <a:off x="3231715" y="3366371"/>
            <a:ext cx="7114784" cy="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92A18CE-43F3-4D5D-8A84-8D2C85D6E32C}"/>
              </a:ext>
            </a:extLst>
          </p:cNvPr>
          <p:cNvCxnSpPr>
            <a:cxnSpLocks/>
            <a:stCxn id="3" idx="2"/>
          </p:cNvCxnSpPr>
          <p:nvPr/>
        </p:nvCxnSpPr>
        <p:spPr>
          <a:xfrm flipV="1">
            <a:off x="5110619" y="3382027"/>
            <a:ext cx="5235880" cy="2899776"/>
          </a:xfrm>
          <a:prstGeom prst="line">
            <a:avLst/>
          </a:prstGeom>
          <a:ln w="254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43E42F8-0847-4AA0-BBB3-85B341DAA5CF}"/>
              </a:ext>
            </a:extLst>
          </p:cNvPr>
          <p:cNvCxnSpPr>
            <a:cxnSpLocks/>
            <a:stCxn id="3" idx="3"/>
          </p:cNvCxnSpPr>
          <p:nvPr/>
        </p:nvCxnSpPr>
        <p:spPr>
          <a:xfrm flipV="1">
            <a:off x="5139969" y="3820133"/>
            <a:ext cx="1402792" cy="2528099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2870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Planar transformations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424055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Can use different approximations for image stitching 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Can use different transformation depending on changes in camera pose</a:t>
            </a:r>
          </a:p>
          <a:p>
            <a:r>
              <a:rPr lang="en-US" sz="2800" b="1" dirty="0">
                <a:latin typeface="+mn-lt"/>
              </a:rPr>
              <a:t>2-D Euclidean </a:t>
            </a:r>
            <a:r>
              <a:rPr lang="en-US" sz="2800" dirty="0">
                <a:latin typeface="+mn-lt"/>
              </a:rPr>
              <a:t>– Rotation about optic axis and translation  </a:t>
            </a:r>
          </a:p>
          <a:p>
            <a:pPr lvl="1"/>
            <a:r>
              <a:rPr lang="en-US" sz="2400" dirty="0">
                <a:latin typeface="+mn-lt"/>
              </a:rPr>
              <a:t>3 </a:t>
            </a:r>
            <a:r>
              <a:rPr lang="en-US" sz="2400" dirty="0" err="1">
                <a:latin typeface="+mn-lt"/>
              </a:rPr>
              <a:t>DoF</a:t>
            </a:r>
            <a:endParaRPr lang="en-US" sz="2400" dirty="0">
              <a:latin typeface="+mn-lt"/>
            </a:endParaRPr>
          </a:p>
          <a:p>
            <a:r>
              <a:rPr lang="en-US" sz="2800" b="1" dirty="0">
                <a:latin typeface="+mn-lt"/>
              </a:rPr>
              <a:t>2-D Similarity </a:t>
            </a:r>
            <a:r>
              <a:rPr lang="en-US" sz="2800" dirty="0">
                <a:latin typeface="+mn-lt"/>
              </a:rPr>
              <a:t>– Rotation, translation, and scaling </a:t>
            </a:r>
          </a:p>
          <a:p>
            <a:pPr lvl="1"/>
            <a:r>
              <a:rPr lang="en-US" sz="2400" dirty="0">
                <a:latin typeface="+mn-lt"/>
              </a:rPr>
              <a:t>4 </a:t>
            </a:r>
            <a:r>
              <a:rPr lang="en-US" sz="2400" dirty="0" err="1">
                <a:latin typeface="+mn-lt"/>
              </a:rPr>
              <a:t>DoF</a:t>
            </a:r>
            <a:endParaRPr lang="en-US" sz="2400" dirty="0">
              <a:latin typeface="+mn-lt"/>
            </a:endParaRPr>
          </a:p>
          <a:p>
            <a:r>
              <a:rPr lang="en-US" sz="2800" b="1" dirty="0">
                <a:latin typeface="+mn-lt"/>
              </a:rPr>
              <a:t>Affine</a:t>
            </a:r>
            <a:r>
              <a:rPr lang="en-US" sz="2800" dirty="0">
                <a:latin typeface="+mn-lt"/>
              </a:rPr>
              <a:t> - Rotation, translation, scaling, shearing  </a:t>
            </a:r>
          </a:p>
          <a:p>
            <a:pPr lvl="1"/>
            <a:r>
              <a:rPr lang="en-US" sz="2400" dirty="0">
                <a:latin typeface="+mn-lt"/>
              </a:rPr>
              <a:t>6 </a:t>
            </a:r>
            <a:r>
              <a:rPr lang="en-US" sz="2400" dirty="0" err="1">
                <a:latin typeface="+mn-lt"/>
              </a:rPr>
              <a:t>DoF</a:t>
            </a:r>
            <a:endParaRPr lang="en-US" sz="2400" dirty="0">
              <a:latin typeface="+mn-lt"/>
            </a:endParaRPr>
          </a:p>
          <a:p>
            <a:r>
              <a:rPr lang="en-US" sz="2800" b="1" dirty="0">
                <a:latin typeface="+mn-lt"/>
              </a:rPr>
              <a:t>Projective</a:t>
            </a:r>
            <a:r>
              <a:rPr lang="en-US" sz="2800" dirty="0">
                <a:latin typeface="+mn-lt"/>
              </a:rPr>
              <a:t> – General transformation </a:t>
            </a:r>
          </a:p>
          <a:p>
            <a:pPr lvl="1"/>
            <a:r>
              <a:rPr lang="en-US" sz="2400" dirty="0">
                <a:latin typeface="+mn-lt"/>
              </a:rPr>
              <a:t>8 </a:t>
            </a:r>
            <a:r>
              <a:rPr lang="en-US" sz="2400" dirty="0" err="1">
                <a:latin typeface="+mn-lt"/>
              </a:rPr>
              <a:t>DoF</a:t>
            </a: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1"/>
            <a:endParaRPr lang="en-GB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799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471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Pure translation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Translate from coordinates,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r>
                      <a:rPr lang="en-US" sz="28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𝒙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r>
                      <a:rPr lang="en-US" sz="28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𝒚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in one image to another,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sSup>
                      <m:sSupPr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𝒙</m:t>
                        </m:r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sSup>
                      <m:sSupPr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𝒚</m:t>
                        </m:r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</a:p>
              <a:p>
                <a:r>
                  <a:rPr lang="en-US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Solve </a:t>
                </a:r>
                <a:r>
                  <a:rPr lang="en-US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least squares problem </a:t>
                </a:r>
                <a:r>
                  <a:rPr lang="en-US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for translation vector,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Τ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Segoe UI" panose="020B0502040204020203" pitchFamily="34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𝑥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Segoe UI" panose="020B0502040204020203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Segoe UI" panose="020B0502040204020203" pitchFamily="34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𝑦</m:t>
                            </m:r>
                          </m:sub>
                        </m:sSub>
                      </m:e>
                    </m:d>
                  </m:oMath>
                </a14:m>
                <a:endParaRPr lang="en-US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1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1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sSubSup>
                                  <m:sSubSup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 ′</m:t>
                                    </m:r>
                                  </m:sup>
                                </m:sSubSup>
                                <m:r>
                                  <m:rPr>
                                    <m:brk m:alnAt="7"/>
                                  </m:rP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′</m:t>
                                    </m:r>
                                  </m:sup>
                                </m:sSub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 ′</m:t>
                                          </m:r>
                                        </m:sup>
                                      </m:sSubSup>
                                      <m:r>
                                        <m:rPr>
                                          <m:brk m:alnAt="7"/>
                                        </m:rPr>
                                        <a:rPr lang="en-US" sz="2800" i="1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sSubSup>
                                              <m:sSubSup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𝑛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 ′</m:t>
                                                </m:r>
                                              </m:sup>
                                            </m:sSubSup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𝑛</m:t>
                                                </m:r>
                                              </m:sub>
                                            </m:sSub>
                                          </m:e>
                                        </m:mr>
                                        <m:mr>
                                          <m:e>
                                            <m:sSubSup>
                                              <m:sSubSup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𝑛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′</m:t>
                                                </m:r>
                                              </m:sup>
                                            </m:sSubSup>
                                            <m:r>
                                              <a:rPr lang="en-US" sz="2800" i="1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𝑛</m:t>
                                                </m:r>
                                              </m:sub>
                                            </m:sSub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𝑨</m:t>
                      </m:r>
                      <m:r>
                        <m:rPr>
                          <m:sty m:val="p"/>
                        </m:rPr>
                        <a:rPr lang="el-GR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Segoe UI" panose="020B0502040204020203" pitchFamily="34" charset="0"/>
                        </a:rPr>
                        <m:t>Τ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</m:t>
                      </m:r>
                      <m:r>
                        <a:rPr lang="en-US" sz="2800" b="1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𝒚</m:t>
                      </m:r>
                    </m:oMath>
                  </m:oMathPara>
                </a14:m>
                <a:endParaRPr lang="en-US" sz="2800" b="1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en-US" sz="2800" dirty="0">
                    <a:latin typeface="+mn-lt"/>
                  </a:rPr>
                  <a:t>A </a:t>
                </a:r>
                <a:r>
                  <a:rPr lang="en-US" sz="2800" b="1" dirty="0">
                    <a:latin typeface="+mn-lt"/>
                  </a:rPr>
                  <a:t>linear model</a:t>
                </a:r>
                <a:r>
                  <a:rPr lang="en-US" sz="2800" dirty="0">
                    <a:latin typeface="+mn-lt"/>
                  </a:rPr>
                  <a:t>!</a:t>
                </a:r>
              </a:p>
              <a:p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endParaRPr lang="en-GB" sz="2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  <a:blipFill>
                <a:blip r:embed="rId3"/>
                <a:stretch>
                  <a:fillRect l="-1111" t="-1125" b="-7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8196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471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Affine transformation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800" b="1" dirty="0">
                    <a:latin typeface="+mn-lt"/>
                  </a:rPr>
                  <a:t>Affine transformation</a:t>
                </a:r>
                <a:r>
                  <a:rPr lang="en-US" sz="2800" dirty="0">
                    <a:latin typeface="+mn-lt"/>
                  </a:rPr>
                  <a:t> – rotation, translation, scale and shear</a:t>
                </a:r>
                <a:r>
                  <a:rPr lang="en-US" sz="2800" b="1" dirty="0">
                    <a:latin typeface="+mn-lt"/>
                  </a:rPr>
                  <a:t> </a:t>
                </a:r>
              </a:p>
              <a:p>
                <a:r>
                  <a:rPr lang="en-US" sz="2800" dirty="0">
                    <a:latin typeface="+mn-lt"/>
                  </a:rPr>
                  <a:t>Recall the planar generalized affine transformation in homogeneous coordinates </a:t>
                </a:r>
              </a:p>
              <a:p>
                <a:pPr marL="0" indent="0">
                  <a:buNone/>
                </a:pPr>
                <a:endParaRPr lang="en-US" sz="1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2,1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2,2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We can find a solution for these linear equations  </a:t>
                </a:r>
                <a:endParaRPr lang="en-GB" sz="2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1,1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𝑢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1,2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</m:oMath>
                  </m:oMathPara>
                </a14:m>
                <a:endParaRPr lang="en-US" sz="2800" b="0" dirty="0">
                  <a:latin typeface="+mn-lt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2,1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𝑢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2,2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</m:t>
                      </m:r>
                    </m:oMath>
                  </m:oMathPara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  <a:blipFill>
                <a:blip r:embed="rId3"/>
                <a:stretch>
                  <a:fillRect l="-1111" t="-1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7658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471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Affine transformation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Translate from coordinates,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r>
                      <a:rPr lang="en-US" sz="28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𝒙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r>
                      <a:rPr lang="en-US" sz="28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𝒚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in one image to another,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sSup>
                      <m:sSupPr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𝒙</m:t>
                        </m:r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sSup>
                      <m:sSupPr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𝒚</m:t>
                        </m:r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</a:p>
              <a:p>
                <a:r>
                  <a:rPr lang="en-US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Solve </a:t>
                </a:r>
                <a:r>
                  <a:rPr lang="en-US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least squares problem </a:t>
                </a:r>
                <a:r>
                  <a:rPr lang="en-US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for </a:t>
                </a:r>
                <a:r>
                  <a:rPr lang="en-US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parameter vector</a:t>
                </a:r>
                <a:r>
                  <a:rPr lang="en-US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Φ</m:t>
                    </m:r>
                  </m:oMath>
                </a14:m>
                <a:endParaRPr lang="en-US" sz="2800" b="1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0</m:t>
                                </m:r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e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e>
                                          <m:e>
                                            <m: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1</m:t>
                                            </m:r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𝑛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e>
                                          <m:e>
                                            <m: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1</m:t>
                                            </m:r>
                                          </m:e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1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𝑦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1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1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⋮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⋮</m:t>
                                                  </m:r>
                                                </m:e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3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800" i="1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⋮</m:t>
                                                        </m:r>
                                                      </m:e>
                                                      <m:e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800" i="1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⋮</m:t>
                                                        </m:r>
                                                      </m:e>
                                                      <m:e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800" i="1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⋮</m:t>
                                                        </m:r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3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𝑦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𝑛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  <m:e>
                                                        <m: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1</m:t>
                                                        </m:r>
                                                      </m:e>
                                                      <m:e>
                                                        <m:m>
                                                          <m:mPr>
                                                            <m:mcs>
                                                              <m:mc>
                                                                <m:mcPr>
                                                                  <m:count m:val="3"/>
                                                                  <m:mcJc m:val="center"/>
                                                                </m:mcPr>
                                                              </m:mc>
                                                            </m:mcs>
                                                            <m:ctrlPr>
                                                              <a:rPr lang="en-US" sz="280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mPr>
                                                          <m:mr>
                                                            <m:e>
                                                              <m:r>
                                                                <m:rPr>
                                                                  <m:brk m:alnAt="7"/>
                                                                </m:rPr>
                                                                <a:rPr lang="en-US" sz="2800" b="0" i="1" smtClean="0">
                                                                  <a:latin typeface="Cambria Math" panose="02040503050406030204" pitchFamily="18" charset="0"/>
                                                                  <a:cs typeface="Segoe UI" panose="020B0502040204020203" pitchFamily="34" charset="0"/>
                                                                </a:rPr>
                                                                <m:t>0</m:t>
                                                              </m:r>
                                                            </m:e>
                                                            <m:e>
                                                              <m:r>
                                                                <a:rPr lang="en-US" sz="2800" b="0" i="1" smtClean="0">
                                                                  <a:latin typeface="Cambria Math" panose="02040503050406030204" pitchFamily="18" charset="0"/>
                                                                  <a:cs typeface="Segoe UI" panose="020B0502040204020203" pitchFamily="34" charset="0"/>
                                                                </a:rPr>
                                                                <m:t>0</m:t>
                                                              </m:r>
                                                            </m:e>
                                                            <m:e>
                                                              <m:r>
                                                                <a:rPr lang="en-US" sz="2800" b="0" i="1" smtClean="0">
                                                                  <a:latin typeface="Cambria Math" panose="02040503050406030204" pitchFamily="18" charset="0"/>
                                                                  <a:cs typeface="Segoe UI" panose="020B0502040204020203" pitchFamily="34" charset="0"/>
                                                                </a:rPr>
                                                                <m:t>0</m:t>
                                                              </m:r>
                                                            </m:e>
                                                          </m:mr>
                                                        </m:m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  <m:mr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3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0</m:t>
                                                        </m:r>
                                                      </m:e>
                                                      <m:e>
                                                        <m: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0</m:t>
                                                        </m:r>
                                                      </m:e>
                                                      <m:e>
                                                        <m:m>
                                                          <m:mPr>
                                                            <m:mcs>
                                                              <m:mc>
                                                                <m:mcPr>
                                                                  <m:count m:val="3"/>
                                                                  <m:mcJc m:val="center"/>
                                                                </m:mcPr>
                                                              </m:mc>
                                                            </m:mcs>
                                                            <m:ctrlP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mPr>
                                                          <m:mr>
                                                            <m:e>
                                                              <m:sSub>
                                                                <m:sSubPr>
                                                                  <m:ctrlPr>
                                                                    <a:rPr lang="en-US" sz="280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</m:ctrlPr>
                                                                </m:sSubPr>
                                                                <m:e>
                                                                  <m:r>
                                                                    <a:rPr lang="en-US" sz="2800" i="1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𝑥</m:t>
                                                                  </m:r>
                                                                </m:e>
                                                                <m:sub>
                                                                  <m:r>
                                                                    <a:rPr lang="en-US" sz="2800" b="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𝑛</m:t>
                                                                  </m:r>
                                                                </m:sub>
                                                              </m:sSub>
                                                            </m:e>
                                                            <m:e>
                                                              <m:sSub>
                                                                <m:sSubPr>
                                                                  <m:ctrlPr>
                                                                    <a:rPr lang="en-US" sz="2800" i="1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</m:ctrlPr>
                                                                </m:sSubPr>
                                                                <m:e>
                                                                  <m:r>
                                                                    <a:rPr lang="en-US" sz="2800" i="1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𝑦</m:t>
                                                                  </m:r>
                                                                </m:e>
                                                                <m:sub>
                                                                  <m:r>
                                                                    <a:rPr lang="en-US" sz="2800" b="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𝑛</m:t>
                                                                  </m:r>
                                                                </m:sub>
                                                              </m:sSub>
                                                            </m:e>
                                                            <m:e>
                                                              <m:r>
                                                                <a:rPr lang="en-US" sz="2800" b="0" i="1" smtClean="0">
                                                                  <a:latin typeface="Cambria Math" panose="02040503050406030204" pitchFamily="18" charset="0"/>
                                                                  <a:cs typeface="Segoe UI" panose="020B0502040204020203" pitchFamily="34" charset="0"/>
                                                                </a:rPr>
                                                                <m:t>1</m:t>
                                                              </m:r>
                                                            </m:e>
                                                          </m:mr>
                                                        </m:m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𝜏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𝜙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2,1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𝜙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2,1</m:t>
                                                </m:r>
                                              </m:sub>
                                            </m:sSub>
                                          </m:e>
                                        </m:m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𝜏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𝑦</m:t>
                                                </m:r>
                                              </m:sub>
                                            </m:sSub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sSubSup>
                                  <m:sSubSup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 ′</m:t>
                                    </m:r>
                                  </m:sup>
                                </m:sSubSup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′</m:t>
                                    </m:r>
                                  </m:sup>
                                </m:sSubSup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 ′</m:t>
                                          </m:r>
                                        </m:sup>
                                      </m:sSubSup>
                                    </m:e>
                                  </m:mr>
                                  <m:mr>
                                    <m:e>
                                      <m:sSubSup>
                                        <m:sSubSup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sSubSup>
                                              <m:sSubSup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𝑛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 ′</m:t>
                                                </m:r>
                                              </m:sup>
                                            </m:sSubSup>
                                          </m:e>
                                        </m:mr>
                                        <m:mr>
                                          <m:e>
                                            <m:sSubSup>
                                              <m:sSubSup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𝑛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′</m:t>
                                                </m:r>
                                              </m:sup>
                                            </m:sSubSup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𝑨</m:t>
                      </m:r>
                      <m:r>
                        <m:rPr>
                          <m:sty m:val="p"/>
                        </m:rPr>
                        <a:rPr lang="el-GR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Segoe UI" panose="020B0502040204020203" pitchFamily="34" charset="0"/>
                        </a:rPr>
                        <m:t>Φ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</m:t>
                      </m:r>
                      <m:r>
                        <a:rPr lang="en-US" sz="2800" b="1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𝒚</m:t>
                      </m:r>
                    </m:oMath>
                  </m:oMathPara>
                </a14:m>
                <a:endParaRPr lang="en-US" sz="2800" b="1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en-US" sz="2800" dirty="0">
                    <a:latin typeface="+mn-lt"/>
                  </a:rPr>
                  <a:t>Also a </a:t>
                </a:r>
                <a:r>
                  <a:rPr lang="en-US" sz="2800" b="1" dirty="0">
                    <a:latin typeface="+mn-lt"/>
                  </a:rPr>
                  <a:t>linear model</a:t>
                </a:r>
                <a:r>
                  <a:rPr lang="en-US" sz="2800" dirty="0">
                    <a:latin typeface="+mn-lt"/>
                  </a:rPr>
                  <a:t>!</a:t>
                </a:r>
              </a:p>
              <a:p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endParaRPr lang="en-GB" sz="2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  <a:blipFill>
                <a:blip r:embed="rId3"/>
                <a:stretch>
                  <a:fillRect l="-1111" t="-1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38192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424055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The goal of image stitching is to create a mosaic image from multiple original images </a:t>
            </a:r>
          </a:p>
          <a:p>
            <a:pPr marL="457200" lvl="1" indent="-457200"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744538" algn="l"/>
              </a:tabLst>
            </a:pPr>
            <a:r>
              <a:rPr lang="en-US" dirty="0">
                <a:latin typeface="+mn-lt"/>
              </a:rPr>
              <a:t>Mosaic should look like one continuous image</a:t>
            </a:r>
          </a:p>
          <a:p>
            <a:pPr marL="857114" lvl="2" indent="-457200">
              <a:buClr>
                <a:srgbClr val="000000"/>
              </a:buClr>
              <a:tabLst>
                <a:tab pos="744538" algn="l"/>
              </a:tabLst>
            </a:pPr>
            <a:r>
              <a:rPr lang="en-US" dirty="0">
                <a:latin typeface="+mn-lt"/>
              </a:rPr>
              <a:t>No seams</a:t>
            </a:r>
          </a:p>
          <a:p>
            <a:pPr marL="857114" lvl="2" indent="-457200">
              <a:buClr>
                <a:srgbClr val="000000"/>
              </a:buClr>
              <a:tabLst>
                <a:tab pos="744538" algn="l"/>
              </a:tabLst>
            </a:pPr>
            <a:r>
              <a:rPr lang="en-US" dirty="0">
                <a:latin typeface="+mn-lt"/>
              </a:rPr>
              <a:t>Consistent illumination and pixel values </a:t>
            </a:r>
          </a:p>
          <a:p>
            <a:pPr marL="457200" lvl="1" indent="-457200"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744538" algn="l"/>
              </a:tabLst>
            </a:pPr>
            <a:r>
              <a:rPr lang="en-US" dirty="0">
                <a:latin typeface="+mn-lt"/>
              </a:rPr>
              <a:t>Must align and blend images to create a mosaic </a:t>
            </a:r>
          </a:p>
          <a:p>
            <a:pPr marL="457200" lvl="1" indent="-457200"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744538" algn="l"/>
              </a:tabLst>
            </a:pPr>
            <a:r>
              <a:rPr lang="en-US" dirty="0">
                <a:latin typeface="+mn-lt"/>
              </a:rPr>
              <a:t>In this lesson we examine some of the basic CV image stitching algorithms </a:t>
            </a:r>
          </a:p>
          <a:p>
            <a:pPr marL="514350" lvl="1" indent="-514350">
              <a:buClr>
                <a:srgbClr val="000000"/>
              </a:buClr>
              <a:buFont typeface="+mj-lt"/>
              <a:buAutoNum type="arabicPeriod"/>
              <a:tabLst>
                <a:tab pos="744538" algn="l"/>
              </a:tabLst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783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471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Projective transformation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0931" y="1186841"/>
                <a:ext cx="11525250" cy="5424055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800" b="1" dirty="0">
                    <a:latin typeface="+mn-lt"/>
                  </a:rPr>
                  <a:t>Projective transform or </a:t>
                </a:r>
                <a:r>
                  <a:rPr lang="en-US" sz="2800" b="1" dirty="0" err="1">
                    <a:latin typeface="+mn-lt"/>
                  </a:rPr>
                  <a:t>homography</a:t>
                </a:r>
                <a:r>
                  <a:rPr lang="en-US" sz="2800" b="1" dirty="0">
                    <a:latin typeface="+mn-lt"/>
                  </a:rPr>
                  <a:t> </a:t>
                </a:r>
                <a:r>
                  <a:rPr lang="en-US" sz="2800" dirty="0">
                    <a:latin typeface="+mn-lt"/>
                  </a:rPr>
                  <a:t> - general unrestricted transformation </a:t>
                </a:r>
                <a:endParaRPr lang="en-US" sz="2800" b="1" dirty="0">
                  <a:latin typeface="+mn-lt"/>
                </a:endParaRPr>
              </a:p>
              <a:p>
                <a:r>
                  <a:rPr lang="en-US" sz="2800" dirty="0">
                    <a:latin typeface="+mn-lt"/>
                  </a:rPr>
                  <a:t>Starting with linear system of equations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1,3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2,1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2,2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2,3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3,1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3,</m:t>
                                    </m:r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3,3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1400" dirty="0"/>
              </a:p>
              <a:p>
                <a:r>
                  <a:rPr lang="en-US" sz="2800" dirty="0">
                    <a:latin typeface="+mn-lt"/>
                  </a:rPr>
                  <a:t>Can find a solution from the linear system of equations: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1,3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,2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,3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12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,2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,3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3,1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3,2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3,3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  <a:p>
                <a:pPr lvl="1"/>
                <a:endParaRPr lang="en-GB" sz="2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0931" y="1186841"/>
                <a:ext cx="11525250" cy="5424055"/>
              </a:xfrm>
              <a:prstGeom prst="rect">
                <a:avLst/>
              </a:prstGeom>
              <a:blipFill>
                <a:blip r:embed="rId3"/>
                <a:stretch>
                  <a:fillRect l="-1111" t="-1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5216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471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Projective transformation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0931" y="1186841"/>
                <a:ext cx="11525250" cy="5424055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800" b="1" dirty="0">
                    <a:latin typeface="+mn-lt"/>
                  </a:rPr>
                  <a:t>Projective transform or </a:t>
                </a:r>
                <a:r>
                  <a:rPr lang="en-US" sz="2800" b="1" dirty="0" err="1">
                    <a:latin typeface="+mn-lt"/>
                  </a:rPr>
                  <a:t>homography</a:t>
                </a:r>
                <a:r>
                  <a:rPr lang="en-US" sz="2800" b="1" dirty="0">
                    <a:latin typeface="+mn-lt"/>
                  </a:rPr>
                  <a:t> </a:t>
                </a:r>
                <a:r>
                  <a:rPr lang="en-US" sz="2800" dirty="0">
                    <a:latin typeface="+mn-lt"/>
                  </a:rPr>
                  <a:t> - general unrestricted transformation </a:t>
                </a:r>
                <a:endParaRPr lang="en-US" sz="1400" dirty="0"/>
              </a:p>
              <a:p>
                <a:r>
                  <a:rPr lang="en-US" sz="2800" dirty="0">
                    <a:latin typeface="+mn-lt"/>
                  </a:rPr>
                  <a:t>Start with solution for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′,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′]</m:t>
                    </m:r>
                  </m:oMath>
                </a14:m>
                <a:r>
                  <a:rPr lang="en-US" sz="2800" dirty="0">
                    <a:latin typeface="+mn-lt"/>
                  </a:rPr>
                  <a:t> given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sz="2800" dirty="0"/>
                  <a:t> </a:t>
                </a:r>
                <a:r>
                  <a:rPr lang="en-US" sz="2800" dirty="0">
                    <a:latin typeface="+mn-lt"/>
                  </a:rPr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′=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1,3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,3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12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′=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,3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3,1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3,2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3,3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  <a:p>
                <a:r>
                  <a:rPr lang="en-US" sz="2800" dirty="0">
                    <a:latin typeface="+mn-lt"/>
                  </a:rPr>
                  <a:t>Rearrange terms:  </a:t>
                </a:r>
                <a:endParaRPr lang="en-GB" sz="2400" dirty="0">
                  <a:latin typeface="+mn-lt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1,1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1,2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1,3</m:t>
                          </m:r>
                        </m:sub>
                      </m:sSub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 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3,1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3,2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3,3</m:t>
                          </m:r>
                        </m:sub>
                      </m:sSub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2800" dirty="0">
                  <a:latin typeface="+mn-lt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2,1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2,2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2,3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3,1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3,2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3,3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′=0</m:t>
                      </m:r>
                    </m:oMath>
                  </m:oMathPara>
                </a14:m>
                <a:endParaRPr lang="en-US" sz="2800" dirty="0">
                  <a:latin typeface="+mn-lt"/>
                </a:endParaRP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0931" y="1186841"/>
                <a:ext cx="11525250" cy="5424055"/>
              </a:xfrm>
              <a:prstGeom prst="rect">
                <a:avLst/>
              </a:prstGeom>
              <a:blipFill>
                <a:blip r:embed="rId3"/>
                <a:stretch>
                  <a:fillRect l="-1111" t="-1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45149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471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Projective transformation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</p:spPr>
            <p:txBody>
              <a:bodyPr>
                <a:normAutofit fontScale="85000" lnSpcReduction="20000"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33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Transform from coordinates, </a:t>
                </a:r>
                <a14:m>
                  <m:oMath xmlns:m="http://schemas.openxmlformats.org/officeDocument/2006/math">
                    <m:r>
                      <a:rPr lang="en-US" sz="33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r>
                      <a:rPr lang="en-US" sz="33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𝒙</m:t>
                    </m:r>
                    <m:r>
                      <a:rPr lang="en-US" sz="33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r>
                      <a:rPr lang="en-US" sz="33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𝒚</m:t>
                    </m:r>
                    <m:r>
                      <a:rPr lang="en-US" sz="33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33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in one image to another, </a:t>
                </a:r>
                <a14:m>
                  <m:oMath xmlns:m="http://schemas.openxmlformats.org/officeDocument/2006/math">
                    <m:r>
                      <a:rPr lang="en-US" sz="33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sSup>
                      <m:sSupPr>
                        <m:ctrlPr>
                          <a:rPr lang="en-US" sz="33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33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𝒙</m:t>
                        </m:r>
                      </m:e>
                      <m:sup>
                        <m:r>
                          <a:rPr lang="en-US" sz="33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33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sSup>
                      <m:sSupPr>
                        <m:ctrlPr>
                          <a:rPr lang="en-US" sz="33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33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𝒚</m:t>
                        </m:r>
                      </m:e>
                      <m:sup>
                        <m:r>
                          <a:rPr lang="en-US" sz="33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33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33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</a:p>
              <a:p>
                <a:r>
                  <a:rPr lang="en-US" sz="33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Solve </a:t>
                </a:r>
                <a:r>
                  <a:rPr lang="en-US" sz="33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least squares problem </a:t>
                </a:r>
                <a:r>
                  <a:rPr lang="en-US" sz="33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for </a:t>
                </a:r>
                <a:r>
                  <a:rPr lang="en-US" sz="33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parameter vector</a:t>
                </a:r>
                <a:r>
                  <a:rPr lang="en-US" sz="33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33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Φ</m:t>
                    </m:r>
                  </m:oMath>
                </a14:m>
                <a:endParaRPr lang="en-US" sz="3300" b="1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−</m:t>
                                                  </m:r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1</m:t>
                                                      </m:r>
                                                    </m:sub>
                                                  </m:sSub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𝑥</m:t>
                                                      </m:r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′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1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2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−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𝑦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1</m:t>
                                                            </m:r>
                                                          </m:sub>
                                                        </m:sSub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𝑥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′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1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−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𝑥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′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1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0</m:t>
                                </m:r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e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e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1</m:t>
                                                  </m:r>
                                                </m:e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−</m:t>
                                                      </m:r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1</m:t>
                                                      </m:r>
                                                    </m:sub>
                                                  </m:sSub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𝑦</m:t>
                                                      </m:r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′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1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2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−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𝑦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1</m:t>
                                                            </m:r>
                                                          </m:sub>
                                                        </m:sSub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𝑦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′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1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−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𝑦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′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1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 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 </m:t>
                                      </m:r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 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𝑥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  <m:t>𝑛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⋮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 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 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3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⋮</m:t>
                                            </m:r>
                                          </m:e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⋮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 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 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3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⋮</m:t>
                                                  </m:r>
                                                </m:e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i="1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⋮</m:t>
                                                  </m:r>
                                                </m:e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3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800" i="1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⋮</m:t>
                                                        </m:r>
                                                      </m:e>
                                                      <m:e>
                                                        <m: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 </m:t>
                                                        </m:r>
                                                      </m:e>
                                                      <m:e>
                                                        <m: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ea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 </m:t>
                                                        </m:r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3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𝑦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  <m:t>𝑛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  <m:e>
                                                        <m: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1</m:t>
                                                        </m:r>
                                                      </m:e>
                                                      <m:e>
                                                        <m:m>
                                                          <m:mPr>
                                                            <m:mcs>
                                                              <m:mc>
                                                                <m:mcPr>
                                                                  <m:count m:val="3"/>
                                                                  <m:mcJc m:val="center"/>
                                                                </m:mcPr>
                                                              </m:mc>
                                                            </m:mcs>
                                                            <m:ctrlPr>
                                                              <a:rPr lang="en-US" sz="280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mPr>
                                                          <m:mr>
                                                            <m:e>
                                                              <m:r>
                                                                <m:rPr>
                                                                  <m:brk m:alnAt="7"/>
                                                                </m:rPr>
                                                                <a:rPr lang="en-US" sz="2800" b="0" i="1" smtClean="0">
                                                                  <a:latin typeface="Cambria Math" panose="02040503050406030204" pitchFamily="18" charset="0"/>
                                                                  <a:cs typeface="Segoe UI" panose="020B0502040204020203" pitchFamily="34" charset="0"/>
                                                                </a:rPr>
                                                                <m:t>0</m:t>
                                                              </m:r>
                                                            </m:e>
                                                            <m:e>
                                                              <m:r>
                                                                <a:rPr lang="en-US" sz="2800" b="0" i="1" smtClean="0">
                                                                  <a:latin typeface="Cambria Math" panose="02040503050406030204" pitchFamily="18" charset="0"/>
                                                                  <a:cs typeface="Segoe UI" panose="020B0502040204020203" pitchFamily="34" charset="0"/>
                                                                </a:rPr>
                                                                <m:t>0</m:t>
                                                              </m:r>
                                                            </m:e>
                                                            <m:e>
                                                              <m:m>
                                                                <m:mPr>
                                                                  <m:mcs>
                                                                    <m:mc>
                                                                      <m:mcPr>
                                                                        <m:count m:val="3"/>
                                                                        <m:mcJc m:val="center"/>
                                                                      </m:mcPr>
                                                                    </m:mc>
                                                                  </m:mcs>
                                                                  <m:ctrlPr>
                                                                    <a:rPr lang="en-US" sz="2800" b="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</m:ctrlPr>
                                                                </m:mPr>
                                                                <m:mr>
                                                                  <m:e>
                                                                    <m:r>
                                                                      <m:rPr>
                                                                        <m:brk m:alnAt="7"/>
                                                                      </m:rPr>
                                                                      <a:rPr lang="en-US" sz="2800" b="0" i="1" smtClean="0">
                                                                        <a:latin typeface="Cambria Math" panose="02040503050406030204" pitchFamily="18" charset="0"/>
                                                                        <a:cs typeface="Segoe UI" panose="020B0502040204020203" pitchFamily="34" charset="0"/>
                                                                      </a:rPr>
                                                                      <m:t>0</m:t>
                                                                    </m:r>
                                                                  </m:e>
                                                                  <m:e>
                                                                    <m:sSub>
                                                                      <m:sSubPr>
                                                                        <m:ctrlP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</m:ctrlPr>
                                                                      </m:sSubPr>
                                                                      <m:e>
                                                                        <m: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−</m:t>
                                                                        </m:r>
                                                                        <m: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𝑥</m:t>
                                                                        </m:r>
                                                                      </m:e>
                                                                      <m:sub>
                                                                        <m: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𝑛</m:t>
                                                                        </m:r>
                                                                      </m:sub>
                                                                    </m:sSub>
                                                                    <m:sSub>
                                                                      <m:sSubPr>
                                                                        <m:ctrlP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</m:ctrlPr>
                                                                      </m:sSubPr>
                                                                      <m:e>
                                                                        <m: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𝑥</m:t>
                                                                        </m:r>
                                                                        <m: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′</m:t>
                                                                        </m:r>
                                                                      </m:e>
                                                                      <m:sub>
                                                                        <m: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𝑛</m:t>
                                                                        </m:r>
                                                                      </m:sub>
                                                                    </m:sSub>
                                                                  </m:e>
                                                                  <m:e>
                                                                    <m:m>
                                                                      <m:mPr>
                                                                        <m:mcs>
                                                                          <m:mc>
                                                                            <m:mcPr>
                                                                              <m:count m:val="2"/>
                                                                              <m:mcJc m:val="center"/>
                                                                            </m:mcPr>
                                                                          </m:mc>
                                                                        </m:mcs>
                                                                        <m:ctrlP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</m:ctrlPr>
                                                                      </m:mPr>
                                                                      <m:mr>
                                                                        <m:e>
                                                                          <m:sSub>
                                                                            <m:sSubPr>
                                                                              <m:ctrlP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</m:ctrlPr>
                                                                            </m:sSubPr>
                                                                            <m:e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−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𝑦</m:t>
                                                                              </m:r>
                                                                            </m:e>
                                                                            <m:sub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𝑛</m:t>
                                                                              </m:r>
                                                                            </m:sub>
                                                                          </m:sSub>
                                                                          <m:sSub>
                                                                            <m:sSubPr>
                                                                              <m:ctrlP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</m:ctrlPr>
                                                                            </m:sSubPr>
                                                                            <m:e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𝑥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′</m:t>
                                                                              </m:r>
                                                                            </m:e>
                                                                            <m:sub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𝑛</m:t>
                                                                              </m:r>
                                                                            </m:sub>
                                                                          </m:sSub>
                                                                        </m:e>
                                                                        <m:e>
                                                                          <m:sSub>
                                                                            <m:sSubPr>
                                                                              <m:ctrlP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</m:ctrlPr>
                                                                            </m:sSubPr>
                                                                            <m:e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−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𝑥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′</m:t>
                                                                              </m:r>
                                                                            </m:e>
                                                                            <m:sub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𝑛</m:t>
                                                                              </m:r>
                                                                            </m:sub>
                                                                          </m:sSub>
                                                                        </m:e>
                                                                      </m:mr>
                                                                    </m:m>
                                                                  </m:e>
                                                                </m:mr>
                                                              </m:m>
                                                            </m:e>
                                                          </m:mr>
                                                        </m:m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  <m:mr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3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cs typeface="Segoe UI" panose="020B0502040204020203" pitchFamily="34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0</m:t>
                                                        </m:r>
                                                      </m:e>
                                                      <m:e>
                                                        <m:r>
                                                          <a:rPr lang="en-US" sz="2800" b="0" i="1" smtClean="0">
                                                            <a:latin typeface="Cambria Math" panose="02040503050406030204" pitchFamily="18" charset="0"/>
                                                            <a:cs typeface="Segoe UI" panose="020B0502040204020203" pitchFamily="34" charset="0"/>
                                                          </a:rPr>
                                                          <m:t>0</m:t>
                                                        </m:r>
                                                      </m:e>
                                                      <m:e>
                                                        <m:m>
                                                          <m:mPr>
                                                            <m:mcs>
                                                              <m:mc>
                                                                <m:mcPr>
                                                                  <m:count m:val="3"/>
                                                                  <m:mcJc m:val="center"/>
                                                                </m:mcPr>
                                                              </m:mc>
                                                            </m:mcs>
                                                            <m:ctrlP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cs typeface="Segoe UI" panose="020B0502040204020203" pitchFamily="34" charset="0"/>
                                                              </a:rPr>
                                                            </m:ctrlPr>
                                                          </m:mPr>
                                                          <m:mr>
                                                            <m:e>
                                                              <m:sSub>
                                                                <m:sSubPr>
                                                                  <m:ctrlPr>
                                                                    <a:rPr lang="en-US" sz="280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</m:ctrlPr>
                                                                </m:sSubPr>
                                                                <m:e>
                                                                  <m:r>
                                                                    <a:rPr lang="en-US" sz="2800" i="1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𝑥</m:t>
                                                                  </m:r>
                                                                </m:e>
                                                                <m:sub>
                                                                  <m:r>
                                                                    <a:rPr lang="en-US" sz="2800" b="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𝑛</m:t>
                                                                  </m:r>
                                                                </m:sub>
                                                              </m:sSub>
                                                            </m:e>
                                                            <m:e>
                                                              <m:sSub>
                                                                <m:sSubPr>
                                                                  <m:ctrlPr>
                                                                    <a:rPr lang="en-US" sz="2800" i="1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</m:ctrlPr>
                                                                </m:sSubPr>
                                                                <m:e>
                                                                  <m:r>
                                                                    <a:rPr lang="en-US" sz="2800" i="1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𝑦</m:t>
                                                                  </m:r>
                                                                </m:e>
                                                                <m:sub>
                                                                  <m:r>
                                                                    <a:rPr lang="en-US" sz="2800" b="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  <m:t>𝑛</m:t>
                                                                  </m:r>
                                                                </m:sub>
                                                              </m:sSub>
                                                            </m:e>
                                                            <m:e>
                                                              <m:m>
                                                                <m:mPr>
                                                                  <m:mcs>
                                                                    <m:mc>
                                                                      <m:mcPr>
                                                                        <m:count m:val="3"/>
                                                                        <m:mcJc m:val="center"/>
                                                                      </m:mcPr>
                                                                    </m:mc>
                                                                  </m:mcs>
                                                                  <m:ctrlPr>
                                                                    <a:rPr lang="en-US" sz="2800" b="0" i="1" smtClean="0">
                                                                      <a:latin typeface="Cambria Math" panose="02040503050406030204" pitchFamily="18" charset="0"/>
                                                                      <a:cs typeface="Segoe UI" panose="020B0502040204020203" pitchFamily="34" charset="0"/>
                                                                    </a:rPr>
                                                                  </m:ctrlPr>
                                                                </m:mPr>
                                                                <m:mr>
                                                                  <m:e>
                                                                    <m:r>
                                                                      <m:rPr>
                                                                        <m:brk m:alnAt="7"/>
                                                                      </m:rPr>
                                                                      <a:rPr lang="en-US" sz="2800" b="0" i="1" smtClean="0">
                                                                        <a:latin typeface="Cambria Math" panose="02040503050406030204" pitchFamily="18" charset="0"/>
                                                                        <a:cs typeface="Segoe UI" panose="020B0502040204020203" pitchFamily="34" charset="0"/>
                                                                      </a:rPr>
                                                                      <m:t>1</m:t>
                                                                    </m:r>
                                                                  </m:e>
                                                                  <m:e>
                                                                    <m:sSub>
                                                                      <m:sSubPr>
                                                                        <m:ctrlP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</m:ctrlPr>
                                                                      </m:sSubPr>
                                                                      <m:e>
                                                                        <m: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−</m:t>
                                                                        </m:r>
                                                                        <m: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𝑥</m:t>
                                                                        </m:r>
                                                                      </m:e>
                                                                      <m:sub>
                                                                        <m: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𝑛</m:t>
                                                                        </m:r>
                                                                      </m:sub>
                                                                    </m:sSub>
                                                                    <m:sSub>
                                                                      <m:sSubPr>
                                                                        <m:ctrlP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</m:ctrlPr>
                                                                      </m:sSubPr>
                                                                      <m:e>
                                                                        <m: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𝑦</m:t>
                                                                        </m:r>
                                                                        <m:r>
                                                                          <a:rPr lang="en-US" sz="2800" i="1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′</m:t>
                                                                        </m:r>
                                                                      </m:e>
                                                                      <m:sub>
                                                                        <m: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  <m:t>𝑛</m:t>
                                                                        </m:r>
                                                                      </m:sub>
                                                                    </m:sSub>
                                                                  </m:e>
                                                                  <m:e>
                                                                    <m:m>
                                                                      <m:mPr>
                                                                        <m:mcs>
                                                                          <m:mc>
                                                                            <m:mcPr>
                                                                              <m:count m:val="2"/>
                                                                              <m:mcJc m:val="center"/>
                                                                            </m:mcPr>
                                                                          </m:mc>
                                                                        </m:mcs>
                                                                        <m:ctrlPr>
                                                                          <a:rPr lang="en-US" sz="2800" b="0" i="1" smtClean="0">
                                                                            <a:latin typeface="Cambria Math" panose="02040503050406030204" pitchFamily="18" charset="0"/>
                                                                            <a:cs typeface="Segoe UI" panose="020B0502040204020203" pitchFamily="34" charset="0"/>
                                                                          </a:rPr>
                                                                        </m:ctrlPr>
                                                                      </m:mPr>
                                                                      <m:mr>
                                                                        <m:e>
                                                                          <m:sSub>
                                                                            <m:sSubPr>
                                                                              <m:ctrlP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</m:ctrlPr>
                                                                            </m:sSubPr>
                                                                            <m:e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−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𝑦</m:t>
                                                                              </m:r>
                                                                            </m:e>
                                                                            <m:sub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𝑛</m:t>
                                                                              </m:r>
                                                                            </m:sub>
                                                                          </m:sSub>
                                                                          <m:sSub>
                                                                            <m:sSubPr>
                                                                              <m:ctrlP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</m:ctrlPr>
                                                                            </m:sSubPr>
                                                                            <m:e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𝑦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′</m:t>
                                                                              </m:r>
                                                                            </m:e>
                                                                            <m:sub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𝑛</m:t>
                                                                              </m:r>
                                                                            </m:sub>
                                                                          </m:sSub>
                                                                        </m:e>
                                                                        <m:e>
                                                                          <m:sSub>
                                                                            <m:sSubPr>
                                                                              <m:ctrlP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</m:ctrlPr>
                                                                            </m:sSubPr>
                                                                            <m:e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−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𝑦</m:t>
                                                                              </m:r>
                                                                              <m:r>
                                                                                <a:rPr lang="en-US" sz="2800" i="1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′</m:t>
                                                                              </m:r>
                                                                            </m:e>
                                                                            <m:sub>
                                                                              <m:r>
                                                                                <a:rPr lang="en-US" sz="2800" b="0" i="1" smtClean="0">
                                                                                  <a:latin typeface="Cambria Math" panose="02040503050406030204" pitchFamily="18" charset="0"/>
                                                                                  <a:cs typeface="Segoe UI" panose="020B0502040204020203" pitchFamily="34" charset="0"/>
                                                                                </a:rPr>
                                                                                <m:t>𝑛</m:t>
                                                                              </m:r>
                                                                            </m:sub>
                                                                          </m:sSub>
                                                                        </m:e>
                                                                      </m:mr>
                                                                    </m:m>
                                                                  </m:e>
                                                                </m:mr>
                                                              </m:m>
                                                            </m:e>
                                                          </m:mr>
                                                        </m:m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1,2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𝜙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1,</m:t>
                                          </m:r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3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𝜙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2,1</m:t>
                                          </m:r>
                                        </m:sub>
                                      </m:sSub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𝜙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8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2,</m:t>
                                                </m:r>
                                                <m: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b>
                                            </m:sSub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𝜙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2</m:t>
                                                      </m:r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,</m:t>
                                                      </m:r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3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</m:mr>
                                              <m:m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𝜙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3</m:t>
                                                      </m:r>
                                                      <m:r>
                                                        <a:rPr lang="en-US" sz="2800" i="1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,</m:t>
                                                      </m:r>
                                                      <m:r>
                                                        <a:rPr lang="en-US" sz="2800" b="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  <m:t>1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</m:mr>
                                              <m:mr>
                                                <m:e>
                                                  <m:m>
                                                    <m:mPr>
                                                      <m:mcs>
                                                        <m:mc>
                                                          <m:mcPr>
                                                            <m:count m:val="1"/>
                                                            <m:mcJc m:val="center"/>
                                                          </m:mcPr>
                                                        </m:mc>
                                                      </m:mcs>
                                                      <m:ctrlPr>
                                                        <a:rPr lang="en-US" sz="2800" i="1" smtClean="0">
                                                          <a:latin typeface="Cambria Math" panose="02040503050406030204" pitchFamily="18" charset="0"/>
                                                          <a:ea typeface="Cambria Math" panose="02040503050406030204" pitchFamily="18" charset="0"/>
                                                        </a:rPr>
                                                      </m:ctrlPr>
                                                    </m:mPr>
                                                    <m:mr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  <m:t>𝜙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  <m:t>3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  <m:t>,2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</m:mr>
                                                    <m:mr>
                                                      <m:e>
                                                        <m:sSub>
                                                          <m:sSubPr>
                                                            <m:ctrlP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</m:ctrlPr>
                                                          </m:sSubPr>
                                                          <m:e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  <m:t>𝜙</m:t>
                                                            </m:r>
                                                          </m:e>
                                                          <m:sub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  <m:t>3</m:t>
                                                            </m:r>
                                                            <m:r>
                                                              <a:rPr lang="en-US" sz="2800" i="1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  <m:t>,</m:t>
                                                            </m:r>
                                                            <m:r>
                                                              <a:rPr lang="en-US" sz="2800" b="0" i="1" smtClean="0">
                                                                <a:latin typeface="Cambria Math" panose="02040503050406030204" pitchFamily="18" charset="0"/>
                                                                <a:ea typeface="Cambria Math" panose="02040503050406030204" pitchFamily="18" charset="0"/>
                                                              </a:rPr>
                                                              <m:t>3</m:t>
                                                            </m:r>
                                                          </m:sub>
                                                        </m:sSub>
                                                      </m:e>
                                                    </m:mr>
                                                  </m:m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  <a:cs typeface="Segoe UI" panose="020B0502040204020203" pitchFamily="34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  <a:cs typeface="Segoe UI" panose="020B0502040204020203" pitchFamily="34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  <a:cs typeface="Segoe UI" panose="020B0502040204020203" pitchFamily="34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en-US" sz="2800" b="0" i="1" smtClean="0">
                                                <a:latin typeface="Cambria Math" panose="02040503050406030204" pitchFamily="18" charset="0"/>
                                                <a:cs typeface="Segoe UI" panose="020B0502040204020203" pitchFamily="34" charset="0"/>
                                              </a:rPr>
                                              <m:t>0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m>
                                              <m:mPr>
                                                <m:mcs>
                                                  <m:mc>
                                                    <m:mcPr>
                                                      <m:count m:val="1"/>
                                                      <m:mcJc m:val="center"/>
                                                    </m:mcPr>
                                                  </m:mc>
                                                </m:mcs>
                                                <m:ctrlPr>
                                                  <a:rPr lang="en-US" sz="2800" b="0" i="1" smtClean="0">
                                                    <a:latin typeface="Cambria Math" panose="02040503050406030204" pitchFamily="18" charset="0"/>
                                                    <a:cs typeface="Segoe UI" panose="020B0502040204020203" pitchFamily="34" charset="0"/>
                                                  </a:rPr>
                                                </m:ctrlPr>
                                              </m:mPr>
                                              <m:mr>
                                                <m:e>
                                                  <m:r>
                                                    <m:rPr>
                                                      <m:brk m:alnAt="7"/>
                                                    </m:rP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  <m:mr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panose="02040503050406030204" pitchFamily="18" charset="0"/>
                                                      <a:cs typeface="Segoe UI" panose="020B0502040204020203" pitchFamily="34" charset="0"/>
                                                    </a:rPr>
                                                    <m:t>0</m:t>
                                                  </m:r>
                                                </m:e>
                                              </m:mr>
                                            </m:m>
                                          </m:e>
                                        </m:mr>
                                      </m:m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𝑨</m:t>
                      </m:r>
                      <m:r>
                        <m:rPr>
                          <m:sty m:val="p"/>
                        </m:rPr>
                        <a:rPr lang="el-GR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Segoe UI" panose="020B0502040204020203" pitchFamily="34" charset="0"/>
                        </a:rPr>
                        <m:t>Φ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=0</m:t>
                      </m:r>
                    </m:oMath>
                  </m:oMathPara>
                </a14:m>
                <a:endParaRPr lang="en-US" sz="2800" b="1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en-US" sz="3300" dirty="0">
                    <a:latin typeface="+mn-lt"/>
                  </a:rPr>
                  <a:t>Another </a:t>
                </a:r>
                <a:r>
                  <a:rPr lang="en-US" sz="3300" b="1" dirty="0">
                    <a:latin typeface="+mn-lt"/>
                  </a:rPr>
                  <a:t>linear model</a:t>
                </a:r>
                <a:r>
                  <a:rPr lang="en-US" sz="3300" dirty="0">
                    <a:latin typeface="+mn-lt"/>
                  </a:rPr>
                  <a:t>!</a:t>
                </a:r>
              </a:p>
              <a:p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endParaRPr lang="en-GB" sz="2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621" y="1143000"/>
                <a:ext cx="11525250" cy="5424055"/>
              </a:xfrm>
              <a:prstGeom prst="rect">
                <a:avLst/>
              </a:prstGeom>
              <a:blipFill>
                <a:blip r:embed="rId3"/>
                <a:stretch>
                  <a:fillRect l="-1111" t="-2587" b="-2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5247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627" y="1"/>
            <a:ext cx="11828689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Solving for the transformation parameters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1621" y="1143001"/>
                <a:ext cx="11525250" cy="610644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r>
                      <a:rPr lang="en-US" sz="28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𝒙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r>
                      <a:rPr lang="en-US" sz="2800" b="1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𝒚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[</m:t>
                    </m:r>
                    <m:sSup>
                      <m:sSupPr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𝒙</m:t>
                        </m:r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,</m:t>
                    </m:r>
                    <m:sSup>
                      <m:sSupPr>
                        <m:ctrlP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sSupPr>
                      <m:e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𝒚</m:t>
                        </m:r>
                      </m:e>
                      <m:sup>
                        <m:r>
                          <a:rPr lang="en-US" sz="2800" b="1" i="1" smtClean="0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  <m:t>′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]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 pairs found by using matched descriptors </a:t>
                </a:r>
              </a:p>
              <a:p>
                <a:pPr marL="0" indent="0">
                  <a:buNone/>
                </a:pPr>
                <a:endParaRPr lang="en-US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621" y="1143001"/>
                <a:ext cx="11525250" cy="610644"/>
              </a:xfrm>
              <a:prstGeom prst="rect">
                <a:avLst/>
              </a:prstGeom>
              <a:blipFill>
                <a:blip r:embed="rId3"/>
                <a:stretch>
                  <a:fillRect t="-10000" b="-13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F9A2DEBE-0DBA-4273-84F9-7D8AE46A6E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2498" y="1665965"/>
            <a:ext cx="8642959" cy="4431630"/>
          </a:xfrm>
          <a:prstGeom prst="rect">
            <a:avLst/>
          </a:prstGeom>
        </p:spPr>
      </p:pic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C1BDDEE5-4F25-4044-A3C5-0CEA02DDBB50}"/>
              </a:ext>
            </a:extLst>
          </p:cNvPr>
          <p:cNvSpPr txBox="1">
            <a:spLocks/>
          </p:cNvSpPr>
          <p:nvPr/>
        </p:nvSpPr>
        <p:spPr>
          <a:xfrm>
            <a:off x="717758" y="6174289"/>
            <a:ext cx="11525250" cy="610644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Notice the obvious matching errors – These are </a:t>
            </a:r>
            <a:r>
              <a:rPr lang="en-US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outliers</a:t>
            </a:r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!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5FB984C-DA48-41D3-9F25-F1F8D78002EF}"/>
              </a:ext>
            </a:extLst>
          </p:cNvPr>
          <p:cNvSpPr/>
          <p:nvPr/>
        </p:nvSpPr>
        <p:spPr>
          <a:xfrm>
            <a:off x="2662129" y="2760958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22849CE-F7C2-47F5-8ED7-F9CE26281C97}"/>
              </a:ext>
            </a:extLst>
          </p:cNvPr>
          <p:cNvSpPr/>
          <p:nvPr/>
        </p:nvSpPr>
        <p:spPr>
          <a:xfrm>
            <a:off x="9071280" y="5465416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335234E-B3A8-4595-BC5E-09913D6EA01C}"/>
              </a:ext>
            </a:extLst>
          </p:cNvPr>
          <p:cNvSpPr/>
          <p:nvPr/>
        </p:nvSpPr>
        <p:spPr>
          <a:xfrm>
            <a:off x="2778864" y="2207087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52FA4D-5276-446F-BFEF-18E0F9B63E0A}"/>
              </a:ext>
            </a:extLst>
          </p:cNvPr>
          <p:cNvSpPr/>
          <p:nvPr/>
        </p:nvSpPr>
        <p:spPr>
          <a:xfrm>
            <a:off x="5979264" y="3694422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094B17F-29C7-40B6-A69D-80A4CCCF2F62}"/>
              </a:ext>
            </a:extLst>
          </p:cNvPr>
          <p:cNvSpPr/>
          <p:nvPr/>
        </p:nvSpPr>
        <p:spPr>
          <a:xfrm>
            <a:off x="1580368" y="3561361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69DE8E9-02DE-47F9-A30A-FA23203399BF}"/>
              </a:ext>
            </a:extLst>
          </p:cNvPr>
          <p:cNvSpPr/>
          <p:nvPr/>
        </p:nvSpPr>
        <p:spPr>
          <a:xfrm>
            <a:off x="8039623" y="3076720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6F77B79-3275-41F4-80E4-263C05DFC2E2}"/>
              </a:ext>
            </a:extLst>
          </p:cNvPr>
          <p:cNvSpPr/>
          <p:nvPr/>
        </p:nvSpPr>
        <p:spPr>
          <a:xfrm>
            <a:off x="1519825" y="4877844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4815A2E-377D-46F2-A70E-353671E16A70}"/>
              </a:ext>
            </a:extLst>
          </p:cNvPr>
          <p:cNvSpPr/>
          <p:nvPr/>
        </p:nvSpPr>
        <p:spPr>
          <a:xfrm>
            <a:off x="9381995" y="3641552"/>
            <a:ext cx="233471" cy="242839"/>
          </a:xfrm>
          <a:prstGeom prst="ellipse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820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 animBg="1"/>
      <p:bldP spid="7" grpId="0" animBg="1"/>
      <p:bldP spid="8" grpId="0" animBg="1"/>
      <p:bldP spid="9" grpId="0" animBg="1"/>
      <p:bldP spid="10" grpId="0" animBg="1"/>
      <p:bldP spid="11" grpId="0" animBg="1"/>
      <p:bldP spid="13" grpId="0" animBg="1"/>
      <p:bldP spid="1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258" y="1"/>
            <a:ext cx="1165958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358008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Use matching descriptors to find points fit transform parameters  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Cannot use ordinary least squares because of outliners 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Outliers exhibit 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undue influence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on the solution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Need way to control influence of outliers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M-estimators, limit influence of outliers – e.g. Huber estimator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Resampling method to find only </a:t>
            </a:r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inliers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for solution   </a:t>
            </a:r>
          </a:p>
          <a:p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0389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573" y="1"/>
            <a:ext cx="11628272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2128" y="1142999"/>
                <a:ext cx="11628272" cy="5596003"/>
              </a:xfrm>
              <a:prstGeom prst="rect">
                <a:avLst/>
              </a:prstGeom>
            </p:spPr>
            <p:txBody>
              <a:bodyPr>
                <a:normAutofit fontScale="92500"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RAndom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SAmpling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Concensus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(</a:t>
                </a:r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  <a:hlinkClick r:id="rId3"/>
                  </a:rPr>
                  <a:t>RANSAC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) algorithm    </a:t>
                </a:r>
              </a:p>
              <a:p>
                <a:pPr>
                  <a:spcAft>
                    <a:spcPts val="600"/>
                  </a:spcAft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RANSAC algorithm uses a resampling algorithm to find a fit with largest number of inliers    </a:t>
                </a:r>
                <a:endParaRPr lang="en-GB" sz="1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	</a:t>
                </a: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N = number of points sampled = degrees of freedom 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ourier New" panose="02070309020205020404" pitchFamily="49" charset="0"/>
                      </a:rPr>
                      <m:t>𝜖</m:t>
                    </m:r>
                  </m:oMath>
                </a14:m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 = tolerance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s = number of independent samples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For range(s):  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	Select N pairs of matches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	Compute </a:t>
                </a:r>
                <a:r>
                  <a:rPr lang="en-GB" sz="2800" dirty="0" err="1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homography</a:t>
                </a: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endParaRPr lang="en-GB" sz="2800" dirty="0">
                  <a:latin typeface="Courier New" panose="02070309020205020404" pitchFamily="49" charset="0"/>
                  <a:ea typeface="Segoe UI" panose="020B0502040204020203" pitchFamily="34" charset="0"/>
                  <a:cs typeface="Courier New" panose="02070309020205020404" pitchFamily="49" charset="0"/>
                </a:endParaRP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	Compute inliers:  </a:t>
                </a:r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2800" i="1" smtClean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𝑥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′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Segoe UI" panose="020B0502040204020203" pitchFamily="34" charset="0"/>
                          </a:rPr>
                          <m:t>ℋ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&lt;</m:t>
                    </m:r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𝜖</m:t>
                    </m:r>
                  </m:oMath>
                </a14:m>
                <a:endParaRPr lang="en-GB" sz="2800" dirty="0">
                  <a:latin typeface="Courier New" panose="02070309020205020404" pitchFamily="49" charset="0"/>
                  <a:ea typeface="Segoe UI" panose="020B0502040204020203" pitchFamily="34" charset="0"/>
                  <a:cs typeface="Courier New" panose="02070309020205020404" pitchFamily="49" charset="0"/>
                </a:endParaRP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	Save </a:t>
                </a:r>
                <a14:m>
                  <m:oMath xmlns:m="http://schemas.openxmlformats.org/officeDocument/2006/math"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 and inliers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n-GB" sz="2800" dirty="0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	Select solution with largest number of inliers</a:t>
                </a: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128" y="1142999"/>
                <a:ext cx="11628272" cy="5596003"/>
              </a:xfrm>
              <a:prstGeom prst="rect">
                <a:avLst/>
              </a:prstGeom>
              <a:blipFill>
                <a:blip r:embed="rId4"/>
                <a:stretch>
                  <a:fillRect l="-943" t="-871" r="-7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76840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732" y="1"/>
            <a:ext cx="11672113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5070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942" y="1"/>
            <a:ext cx="11690903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1735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258" y="1"/>
            <a:ext cx="1165958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Fit line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041CE04-EF32-4367-B034-B836455C60CB}"/>
              </a:ext>
            </a:extLst>
          </p:cNvPr>
          <p:cNvCxnSpPr>
            <a:cxnSpLocks/>
          </p:cNvCxnSpPr>
          <p:nvPr/>
        </p:nvCxnSpPr>
        <p:spPr>
          <a:xfrm>
            <a:off x="8010395" y="2923784"/>
            <a:ext cx="3801649" cy="12693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98451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521" y="1"/>
            <a:ext cx="11653324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Fit line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Identify inliers = 7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041CE04-EF32-4367-B034-B836455C60CB}"/>
              </a:ext>
            </a:extLst>
          </p:cNvPr>
          <p:cNvCxnSpPr>
            <a:cxnSpLocks/>
          </p:cNvCxnSpPr>
          <p:nvPr/>
        </p:nvCxnSpPr>
        <p:spPr>
          <a:xfrm>
            <a:off x="7997866" y="2899776"/>
            <a:ext cx="3801649" cy="12693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055891B-2DF3-4DEF-B551-556FC5D4788C}"/>
              </a:ext>
            </a:extLst>
          </p:cNvPr>
          <p:cNvCxnSpPr>
            <a:cxnSpLocks/>
          </p:cNvCxnSpPr>
          <p:nvPr/>
        </p:nvCxnSpPr>
        <p:spPr>
          <a:xfrm>
            <a:off x="8010394" y="3299565"/>
            <a:ext cx="3801649" cy="1269304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461FA66-9176-4EEE-96C7-7DED70EB6A61}"/>
              </a:ext>
            </a:extLst>
          </p:cNvPr>
          <p:cNvCxnSpPr>
            <a:cxnSpLocks/>
          </p:cNvCxnSpPr>
          <p:nvPr/>
        </p:nvCxnSpPr>
        <p:spPr>
          <a:xfrm>
            <a:off x="7997866" y="2504162"/>
            <a:ext cx="3801649" cy="1269304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272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1750925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Image stitching has a long history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Performed manually from 1920s into 1970s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Example, a mosaic image of the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Hitomaro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Mars crater – Mariner 9, 1970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75C7D5-DBE2-4924-BCE0-4055CC02C7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6914" y="2965026"/>
            <a:ext cx="6697227" cy="3675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2F6C79-D718-4D41-BA49-745F20099539}"/>
              </a:ext>
            </a:extLst>
          </p:cNvPr>
          <p:cNvSpPr txBox="1"/>
          <p:nvPr/>
        </p:nvSpPr>
        <p:spPr>
          <a:xfrm>
            <a:off x="8686800" y="6194809"/>
            <a:ext cx="2872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Credit, Wikipedia commons</a:t>
            </a:r>
          </a:p>
        </p:txBody>
      </p:sp>
    </p:spTree>
    <p:extLst>
      <p:ext uri="{BB962C8B-B14F-4D97-AF65-F5344CB8AC3E}">
        <p14:creationId xmlns:p14="http://schemas.microsoft.com/office/powerpoint/2010/main" val="2216190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99" y="1"/>
            <a:ext cx="11615746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4128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99" y="1"/>
            <a:ext cx="11615746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60624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573" y="1"/>
            <a:ext cx="11628272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Fit line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E373265-129C-4D14-845C-F0E87A4756C7}"/>
              </a:ext>
            </a:extLst>
          </p:cNvPr>
          <p:cNvCxnSpPr>
            <a:cxnSpLocks/>
          </p:cNvCxnSpPr>
          <p:nvPr/>
        </p:nvCxnSpPr>
        <p:spPr>
          <a:xfrm flipH="1">
            <a:off x="9917482" y="2317315"/>
            <a:ext cx="216074" cy="334444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35412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468" y="1"/>
            <a:ext cx="1167837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Fit line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Identify inliers = 5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E373265-129C-4D14-845C-F0E87A4756C7}"/>
              </a:ext>
            </a:extLst>
          </p:cNvPr>
          <p:cNvCxnSpPr>
            <a:cxnSpLocks/>
          </p:cNvCxnSpPr>
          <p:nvPr/>
        </p:nvCxnSpPr>
        <p:spPr>
          <a:xfrm flipH="1">
            <a:off x="9917482" y="2317315"/>
            <a:ext cx="216074" cy="334444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43279AE-E6B3-4742-BF70-0689E3D38F4D}"/>
              </a:ext>
            </a:extLst>
          </p:cNvPr>
          <p:cNvCxnSpPr>
            <a:cxnSpLocks/>
          </p:cNvCxnSpPr>
          <p:nvPr/>
        </p:nvCxnSpPr>
        <p:spPr>
          <a:xfrm flipV="1">
            <a:off x="9460282" y="2289131"/>
            <a:ext cx="197023" cy="3372633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1283471-D2FD-4010-8957-91A0DD09D00D}"/>
              </a:ext>
            </a:extLst>
          </p:cNvPr>
          <p:cNvCxnSpPr>
            <a:cxnSpLocks/>
          </p:cNvCxnSpPr>
          <p:nvPr/>
        </p:nvCxnSpPr>
        <p:spPr>
          <a:xfrm flipV="1">
            <a:off x="10391641" y="2404997"/>
            <a:ext cx="202245" cy="3310003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74077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258" y="1"/>
            <a:ext cx="1165958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2811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784" y="1"/>
            <a:ext cx="11647061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Fit line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2CBC188-4941-4CF2-A775-1F717401887B}"/>
              </a:ext>
            </a:extLst>
          </p:cNvPr>
          <p:cNvCxnSpPr>
            <a:cxnSpLocks/>
          </p:cNvCxnSpPr>
          <p:nvPr/>
        </p:nvCxnSpPr>
        <p:spPr>
          <a:xfrm>
            <a:off x="8452982" y="2286000"/>
            <a:ext cx="3273868" cy="347597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36169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573" y="1"/>
            <a:ext cx="11628272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9206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   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93D809-4634-410D-B7CB-399A7FD69841}"/>
              </a:ext>
            </a:extLst>
          </p:cNvPr>
          <p:cNvSpPr/>
          <p:nvPr/>
        </p:nvSpPr>
        <p:spPr>
          <a:xfrm>
            <a:off x="8611644" y="2669088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347B652-55AE-447B-BA7E-6CC8D7596D58}"/>
              </a:ext>
            </a:extLst>
          </p:cNvPr>
          <p:cNvSpPr/>
          <p:nvPr/>
        </p:nvSpPr>
        <p:spPr>
          <a:xfrm>
            <a:off x="10049005" y="271292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F16FCF-00CE-44C7-953F-87317A1E04C4}"/>
              </a:ext>
            </a:extLst>
          </p:cNvPr>
          <p:cNvSpPr/>
          <p:nvPr/>
        </p:nvSpPr>
        <p:spPr>
          <a:xfrm>
            <a:off x="8654963" y="308453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99E39E3-ECCE-40C3-9294-BD12D9F97D7E}"/>
              </a:ext>
            </a:extLst>
          </p:cNvPr>
          <p:cNvSpPr/>
          <p:nvPr/>
        </p:nvSpPr>
        <p:spPr>
          <a:xfrm>
            <a:off x="9068844" y="3126288"/>
            <a:ext cx="131523" cy="112734"/>
          </a:xfrm>
          <a:prstGeom prst="ellipse">
            <a:avLst/>
          </a:prstGeom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82C5B0-1455-435E-91A7-D3D69D70ADE1}"/>
              </a:ext>
            </a:extLst>
          </p:cNvPr>
          <p:cNvSpPr/>
          <p:nvPr/>
        </p:nvSpPr>
        <p:spPr>
          <a:xfrm>
            <a:off x="9221244" y="3278688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DEF01E-94A9-4809-8687-A4C16A06337E}"/>
              </a:ext>
            </a:extLst>
          </p:cNvPr>
          <p:cNvSpPr/>
          <p:nvPr/>
        </p:nvSpPr>
        <p:spPr>
          <a:xfrm>
            <a:off x="9288048" y="379643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BB09333-09E6-4E84-B7AC-21D54ABD0585}"/>
              </a:ext>
            </a:extLst>
          </p:cNvPr>
          <p:cNvSpPr/>
          <p:nvPr/>
        </p:nvSpPr>
        <p:spPr>
          <a:xfrm>
            <a:off x="9526044" y="3583488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72BD7F-1481-4C17-B339-74BE483D22BE}"/>
              </a:ext>
            </a:extLst>
          </p:cNvPr>
          <p:cNvSpPr/>
          <p:nvPr/>
        </p:nvSpPr>
        <p:spPr>
          <a:xfrm>
            <a:off x="9562057" y="40803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2BF474-33CC-4855-B0CC-C3E840072975}"/>
              </a:ext>
            </a:extLst>
          </p:cNvPr>
          <p:cNvSpPr/>
          <p:nvPr/>
        </p:nvSpPr>
        <p:spPr>
          <a:xfrm>
            <a:off x="10911214" y="3850710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6598B1-7473-49C0-A738-0EAD97E700E6}"/>
              </a:ext>
            </a:extLst>
          </p:cNvPr>
          <p:cNvSpPr/>
          <p:nvPr/>
        </p:nvSpPr>
        <p:spPr>
          <a:xfrm>
            <a:off x="10115808" y="405843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75BFE8-3EC2-4B50-AE84-9714A313E0E5}"/>
              </a:ext>
            </a:extLst>
          </p:cNvPr>
          <p:cNvSpPr/>
          <p:nvPr/>
        </p:nvSpPr>
        <p:spPr>
          <a:xfrm>
            <a:off x="10378858" y="4366367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4445A1-695C-4FED-8F59-DBC2018CFFD0}"/>
              </a:ext>
            </a:extLst>
          </p:cNvPr>
          <p:cNvSpPr/>
          <p:nvPr/>
        </p:nvSpPr>
        <p:spPr>
          <a:xfrm>
            <a:off x="9076150" y="484548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70B72E2-4D05-44D9-8267-41780CB7E76D}"/>
              </a:ext>
            </a:extLst>
          </p:cNvPr>
          <p:cNvSpPr/>
          <p:nvPr/>
        </p:nvSpPr>
        <p:spPr>
          <a:xfrm>
            <a:off x="10528125" y="368160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11C04C-A6CC-4FBA-B83A-C954A930A09C}"/>
              </a:ext>
            </a:extLst>
          </p:cNvPr>
          <p:cNvSpPr/>
          <p:nvPr/>
        </p:nvSpPr>
        <p:spPr>
          <a:xfrm>
            <a:off x="10510381" y="4763022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C07CCE8-2E76-444A-A8FA-A7E6E03746A9}"/>
              </a:ext>
            </a:extLst>
          </p:cNvPr>
          <p:cNvSpPr/>
          <p:nvPr/>
        </p:nvSpPr>
        <p:spPr>
          <a:xfrm>
            <a:off x="9917482" y="494047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330AE4F-5B6C-4FB0-933A-F102DCCC370F}"/>
              </a:ext>
            </a:extLst>
          </p:cNvPr>
          <p:cNvSpPr/>
          <p:nvPr/>
        </p:nvSpPr>
        <p:spPr>
          <a:xfrm>
            <a:off x="10941483" y="4813126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482521-63BC-4F66-81C8-8B87EF0A4E76}"/>
              </a:ext>
            </a:extLst>
          </p:cNvPr>
          <p:cNvSpPr/>
          <p:nvPr/>
        </p:nvSpPr>
        <p:spPr>
          <a:xfrm>
            <a:off x="11420605" y="4938387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8763692-93A4-42A1-AFB0-47CFFBD5DAC1}"/>
              </a:ext>
            </a:extLst>
          </p:cNvPr>
          <p:cNvSpPr/>
          <p:nvPr/>
        </p:nvSpPr>
        <p:spPr>
          <a:xfrm>
            <a:off x="10659648" y="52995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91015C-B1CE-4488-9327-3D16AE0F42F3}"/>
              </a:ext>
            </a:extLst>
          </p:cNvPr>
          <p:cNvSpPr/>
          <p:nvPr/>
        </p:nvSpPr>
        <p:spPr>
          <a:xfrm>
            <a:off x="11354844" y="5412288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EFF338-9523-48CA-83E0-BEF28D0BB7AF}"/>
              </a:ext>
            </a:extLst>
          </p:cNvPr>
          <p:cNvSpPr/>
          <p:nvPr/>
        </p:nvSpPr>
        <p:spPr>
          <a:xfrm>
            <a:off x="9657567" y="4568869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A14FE5F-7520-44BD-AF90-5694AD0F18D2}"/>
              </a:ext>
            </a:extLst>
          </p:cNvPr>
          <p:cNvSpPr/>
          <p:nvPr/>
        </p:nvSpPr>
        <p:spPr>
          <a:xfrm>
            <a:off x="9040659" y="2923784"/>
            <a:ext cx="131523" cy="11273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EC42DB7-2FCA-4D8D-B7C2-1D6B06A9236C}"/>
              </a:ext>
            </a:extLst>
          </p:cNvPr>
          <p:cNvSpPr/>
          <p:nvPr/>
        </p:nvSpPr>
        <p:spPr>
          <a:xfrm>
            <a:off x="11154427" y="4303736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993444-D1D1-43EA-8C99-7AB625CC35E1}"/>
              </a:ext>
            </a:extLst>
          </p:cNvPr>
          <p:cNvSpPr/>
          <p:nvPr/>
        </p:nvSpPr>
        <p:spPr>
          <a:xfrm>
            <a:off x="9287005" y="3111674"/>
            <a:ext cx="131523" cy="1127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BFEBA7-C74C-4AE9-B595-E094031EB69A}"/>
              </a:ext>
            </a:extLst>
          </p:cNvPr>
          <p:cNvSpPr/>
          <p:nvPr/>
        </p:nvSpPr>
        <p:spPr>
          <a:xfrm>
            <a:off x="8321459" y="4232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1EE8C30-D784-475F-A9DA-66CC633AAF8A}"/>
              </a:ext>
            </a:extLst>
          </p:cNvPr>
          <p:cNvSpPr/>
          <p:nvPr/>
        </p:nvSpPr>
        <p:spPr>
          <a:xfrm>
            <a:off x="8909136" y="3470754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FF943D5-6C78-4F22-8611-EC4E68F7146F}"/>
              </a:ext>
            </a:extLst>
          </p:cNvPr>
          <p:cNvSpPr/>
          <p:nvPr/>
        </p:nvSpPr>
        <p:spPr>
          <a:xfrm>
            <a:off x="10659648" y="3025035"/>
            <a:ext cx="131523" cy="112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6">
            <a:extLst>
              <a:ext uri="{FF2B5EF4-FFF2-40B4-BE49-F238E27FC236}">
                <a16:creationId xmlns:a16="http://schemas.microsoft.com/office/drawing/2014/main" id="{9CB2E4CD-AC47-4DF7-B9DE-9507A45BE808}"/>
              </a:ext>
            </a:extLst>
          </p:cNvPr>
          <p:cNvSpPr txBox="1">
            <a:spLocks/>
          </p:cNvSpPr>
          <p:nvPr/>
        </p:nvSpPr>
        <p:spPr>
          <a:xfrm>
            <a:off x="465150" y="1921180"/>
            <a:ext cx="7088043" cy="45234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 = 3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Let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DoF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= 2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Select 2 points at random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Fit line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Identify inliers = 11</a:t>
            </a: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2CBC188-4941-4CF2-A775-1F717401887B}"/>
              </a:ext>
            </a:extLst>
          </p:cNvPr>
          <p:cNvCxnSpPr>
            <a:cxnSpLocks/>
          </p:cNvCxnSpPr>
          <p:nvPr/>
        </p:nvCxnSpPr>
        <p:spPr>
          <a:xfrm>
            <a:off x="8452982" y="2286000"/>
            <a:ext cx="3273868" cy="347597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BB0F48A-51A7-4C63-9422-A754D86C3AD5}"/>
              </a:ext>
            </a:extLst>
          </p:cNvPr>
          <p:cNvCxnSpPr>
            <a:cxnSpLocks/>
          </p:cNvCxnSpPr>
          <p:nvPr/>
        </p:nvCxnSpPr>
        <p:spPr>
          <a:xfrm>
            <a:off x="8152156" y="2565749"/>
            <a:ext cx="3273868" cy="3475973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26A7544-7ACA-4D4C-B34C-E00543E4AB0E}"/>
              </a:ext>
            </a:extLst>
          </p:cNvPr>
          <p:cNvCxnSpPr>
            <a:cxnSpLocks/>
          </p:cNvCxnSpPr>
          <p:nvPr/>
        </p:nvCxnSpPr>
        <p:spPr>
          <a:xfrm>
            <a:off x="8786486" y="1943622"/>
            <a:ext cx="3273868" cy="3475973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60429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39750" y="1111250"/>
            <a:ext cx="11525250" cy="1263650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RAndom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SAmpling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8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Concensus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RANSAC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) algorithm example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Least squares fit based only on inliers  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4168EE-FF0C-4DC6-B018-8B9C696880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4169" y="2314575"/>
            <a:ext cx="9004581" cy="4502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4479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3047" y="1"/>
            <a:ext cx="11640798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3000"/>
                <a:ext cx="11525250" cy="5483268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RAndom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SAmpling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Concensus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(</a:t>
                </a:r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  <a:hlinkClick r:id="rId3"/>
                  </a:rPr>
                  <a:t>RANSAC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) algorithm example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How do we select the required number of independent sample sets, </a:t>
                </a:r>
                <a:r>
                  <a:rPr lang="en-GB" sz="2800" dirty="0" err="1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n_iterations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?  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Want a low probability of outliers,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𝑝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for s sample sets and proportion of outliers </a:t>
                </a:r>
                <a14:m>
                  <m:oMath xmlns:m="http://schemas.openxmlformats.org/officeDocument/2006/math"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𝜀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𝑝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log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⁡(1−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𝑝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)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log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1−</m:t>
                              </m:r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cs typeface="Segoe UI" panose="020B0502040204020203" pitchFamily="34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1−</m:t>
                                      </m:r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𝜖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cs typeface="Segoe UI" panose="020B0502040204020203" pitchFamily="34" charset="0"/>
                                    </a:rPr>
                                    <m:t>𝑠</m:t>
                                  </m:r>
                                </m:sup>
                              </m:sSup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⁡</m:t>
                          </m:r>
                        </m:den>
                      </m:f>
                    </m:oMath>
                  </m:oMathPara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3000"/>
                <a:ext cx="11525250" cy="5483268"/>
              </a:xfrm>
              <a:prstGeom prst="rect">
                <a:avLst/>
              </a:prstGeom>
              <a:blipFill>
                <a:blip r:embed="rId4"/>
                <a:stretch>
                  <a:fillRect l="-1058" t="-11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7349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99" y="1"/>
            <a:ext cx="11615746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3000"/>
                <a:ext cx="11525250" cy="2286000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RAndom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SAmpling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Concensus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(</a:t>
                </a:r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  <a:hlinkClick r:id="rId3"/>
                  </a:rPr>
                  <a:t>RANSAC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) algorithm example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How do we select the required number of independent sample sets, </a:t>
                </a:r>
                <a:r>
                  <a:rPr lang="en-GB" sz="2800" dirty="0" err="1">
                    <a:latin typeface="Courier New" panose="02070309020205020404" pitchFamily="49" charset="0"/>
                    <a:ea typeface="Segoe UI" panose="020B0502040204020203" pitchFamily="34" charset="0"/>
                    <a:cs typeface="Courier New" panose="02070309020205020404" pitchFamily="49" charset="0"/>
                  </a:rPr>
                  <a:t>n_iterations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?  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For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𝑝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 =0.95</m:t>
                    </m:r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3000"/>
                <a:ext cx="11525250" cy="2286000"/>
              </a:xfrm>
              <a:prstGeom prst="rect">
                <a:avLst/>
              </a:prstGeom>
              <a:blipFill>
                <a:blip r:embed="rId4"/>
                <a:stretch>
                  <a:fillRect l="-1058" t="-2667" b="-16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A785405D-5865-48C2-8BA6-B8AF2D9D39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17970" y="3349339"/>
            <a:ext cx="6354193" cy="338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472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1750925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Image stitching has a long history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Before CV methods photo mosaics were manually assembled for decades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Example, assembling Mariner 9 Mars images in 1970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2F6C79-D718-4D41-BA49-745F20099539}"/>
              </a:ext>
            </a:extLst>
          </p:cNvPr>
          <p:cNvSpPr txBox="1"/>
          <p:nvPr/>
        </p:nvSpPr>
        <p:spPr>
          <a:xfrm>
            <a:off x="9666514" y="5215095"/>
            <a:ext cx="20297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Credit, The Planetary Society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BD041B90-5871-46D7-B9A1-E5A98B747E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936" y="2893925"/>
            <a:ext cx="8934694" cy="3587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8302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99" y="1"/>
            <a:ext cx="11615746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473840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Improving the least squares fit.  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The RANSAC algorithm uses only a limited number of inliers to fit a transform model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Limited number of observations increases variance of the estimated parameters 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How can we improve this result? 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Use the current set of inliers as exemplars to find other matches with similar slope 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Compute least squares fit with larger number of observations</a:t>
            </a: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See </a:t>
            </a:r>
            <a:r>
              <a:rPr lang="en-GB" sz="24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Szelisski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Section 8.1.3</a:t>
            </a:r>
          </a:p>
          <a:p>
            <a:pPr marL="0" indent="0">
              <a:buNone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2817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99" y="1"/>
            <a:ext cx="11615746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Solving for the transformation parameters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473840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Improving the least squares fit.  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Planar projections introduce distortion in object locations near camera center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Least squares fit for planar projects is not guaranteed to be globally optimal 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Use cylindrical coordinates 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Less distortion is camera centers collocated 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More likely to find globally optimal solution  </a:t>
            </a:r>
            <a:endParaRPr lang="en-GB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1"/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See </a:t>
            </a:r>
            <a:r>
              <a:rPr lang="en-GB" sz="2400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Szelisski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40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Section 8.2.3</a:t>
            </a:r>
            <a:endParaRPr lang="en-GB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38004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Warping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2999"/>
                <a:ext cx="11525250" cy="5533373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Use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homography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GB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to warp one image to coordinate system to another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use forward mapping of pixels between coordinate systems,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⟹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′</m:t>
                    </m:r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Source image,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𝑥</m:t>
                        </m:r>
                      </m:e>
                    </m:d>
                  </m:oMath>
                </a14:m>
                <a:endParaRPr lang="en-GB" sz="2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Transformed image,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Segoe UI" panose="020B0502040204020203" pitchFamily="34" charset="0"/>
                            <a:cs typeface="Segoe UI" panose="020B0502040204020203" pitchFamily="34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Segoe UI" panose="020B0502040204020203" pitchFamily="34" charset="0"/>
                                <a:cs typeface="Segoe UI" panose="020B0502040204020203" pitchFamily="34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Segoe UI" panose="020B0502040204020203" pitchFamily="34" charset="0"/>
                                <a:cs typeface="Segoe UI" panose="020B0502040204020203" pitchFamily="34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  <a:ea typeface="Segoe UI" panose="020B0502040204020203" pitchFamily="34" charset="0"/>
                                <a:cs typeface="Segoe UI" panose="020B0502040204020203" pitchFamily="34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endParaRPr lang="en-GB" sz="24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𝑔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Segoe UI" panose="020B0502040204020203" pitchFamily="34" charset="0"/>
                                  <a:cs typeface="Segoe UI" panose="020B0502040204020203" pitchFamily="34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Segoe UI" panose="020B0502040204020203" pitchFamily="34" charset="0"/>
                                  <a:cs typeface="Segoe UI" panose="020B0502040204020203" pitchFamily="34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Segoe UI" panose="020B0502040204020203" pitchFamily="34" charset="0"/>
                                  <a:cs typeface="Segoe UI" panose="020B0502040204020203" pitchFamily="34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𝑓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Segoe UI" panose="020B0502040204020203" pitchFamily="34" charset="0"/>
                            </a:rPr>
                            <m:t>ℋ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(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𝑥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GB" sz="2800" dirty="0"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use inverse mapping of pixels between coordinate systems</a:t>
                </a:r>
                <a:r>
                  <a:rPr lang="en-GB" sz="2800" dirty="0"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′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⟹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𝑥</m:t>
                    </m:r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𝑓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𝑥</m:t>
                          </m:r>
                          <m:r>
                            <m:rPr>
                              <m:nor/>
                            </m:rPr>
                            <a:rPr lang="en-GB" sz="2800" dirty="0"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 </m:t>
                          </m:r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𝑔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s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ℋ</m:t>
                              </m:r>
                            </m:e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−1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𝑥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′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2999"/>
                <a:ext cx="11525250" cy="5533373"/>
              </a:xfrm>
              <a:prstGeom prst="rect">
                <a:avLst/>
              </a:prstGeom>
              <a:blipFill>
                <a:blip r:embed="rId3"/>
                <a:stretch>
                  <a:fillRect l="-1058" t="-9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1060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Warping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2999"/>
                <a:ext cx="11525250" cy="5533373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Use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homography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GB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to warp one image to coordinate system to another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use forward mapping of pixels between coordinate systems,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⟹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′</m:t>
                    </m:r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𝑔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Segoe UI" panose="020B0502040204020203" pitchFamily="34" charset="0"/>
                                  <a:cs typeface="Segoe UI" panose="020B0502040204020203" pitchFamily="34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Segoe UI" panose="020B0502040204020203" pitchFamily="34" charset="0"/>
                                  <a:cs typeface="Segoe UI" panose="020B0502040204020203" pitchFamily="34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Segoe UI" panose="020B0502040204020203" pitchFamily="34" charset="0"/>
                                  <a:cs typeface="Segoe UI" panose="020B0502040204020203" pitchFamily="34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𝑓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Segoe UI" panose="020B0502040204020203" pitchFamily="34" charset="0"/>
                            </a:rPr>
                            <m:t>ℋ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(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𝑥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GB" sz="2800" dirty="0"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use inverse mapping of pixels between coordinate systems</a:t>
                </a:r>
                <a:r>
                  <a:rPr lang="en-GB" sz="2800" dirty="0"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𝑥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Segoe UI" panose="020B0502040204020203" pitchFamily="34" charset="0"/>
                        <a:cs typeface="Segoe UI" panose="020B0502040204020203" pitchFamily="34" charset="0"/>
                      </a:rPr>
                      <m:t>′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⟹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𝑥</m:t>
                    </m:r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𝑓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𝑥</m:t>
                          </m:r>
                          <m:r>
                            <m:rPr>
                              <m:nor/>
                            </m:rPr>
                            <a:rPr lang="en-GB" sz="2800" dirty="0"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m:t> </m:t>
                          </m:r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m:t>𝑔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s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ℋ</m:t>
                              </m:r>
                            </m:e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−1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𝑥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′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Which direction should you map?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Depends on which image is the source and which is target – Be careful!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Usually apply the inverse transform </a:t>
                </a: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2999"/>
                <a:ext cx="11525250" cy="5533373"/>
              </a:xfrm>
              <a:prstGeom prst="rect">
                <a:avLst/>
              </a:prstGeom>
              <a:blipFill>
                <a:blip r:embed="rId3"/>
                <a:stretch>
                  <a:fillRect l="-1058" t="-9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1182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Warping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2999"/>
                <a:ext cx="11525250" cy="1559089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Use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homography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GB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to warp one image to coordinate system to another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When warping an image there is no guarantee that source pixels land within target grid boundaries – no constraint   </a:t>
                </a: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2999"/>
                <a:ext cx="11525250" cy="1559089"/>
              </a:xfrm>
              <a:prstGeom prst="rect">
                <a:avLst/>
              </a:prstGeom>
              <a:blipFill>
                <a:blip r:embed="rId3"/>
                <a:stretch>
                  <a:fillRect l="-1058" t="-3516" b="-105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C80FDDA-C507-4FBF-94C4-5A74AE66D72B}"/>
              </a:ext>
            </a:extLst>
          </p:cNvPr>
          <p:cNvCxnSpPr/>
          <p:nvPr/>
        </p:nvCxnSpPr>
        <p:spPr>
          <a:xfrm>
            <a:off x="1388040" y="2876409"/>
            <a:ext cx="0" cy="232984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6261469-13A9-4833-9E0F-CCD93CAB2827}"/>
              </a:ext>
            </a:extLst>
          </p:cNvPr>
          <p:cNvCxnSpPr/>
          <p:nvPr/>
        </p:nvCxnSpPr>
        <p:spPr>
          <a:xfrm>
            <a:off x="2018516" y="2876409"/>
            <a:ext cx="0" cy="232984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20336B5-6E34-4679-AC27-E3F02E688ECB}"/>
              </a:ext>
            </a:extLst>
          </p:cNvPr>
          <p:cNvCxnSpPr/>
          <p:nvPr/>
        </p:nvCxnSpPr>
        <p:spPr>
          <a:xfrm>
            <a:off x="2648992" y="2876409"/>
            <a:ext cx="0" cy="232984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2A2DDA8-86E5-4B89-84D6-0D881A303E1B}"/>
              </a:ext>
            </a:extLst>
          </p:cNvPr>
          <p:cNvCxnSpPr>
            <a:cxnSpLocks/>
          </p:cNvCxnSpPr>
          <p:nvPr/>
        </p:nvCxnSpPr>
        <p:spPr>
          <a:xfrm>
            <a:off x="1024786" y="3073694"/>
            <a:ext cx="263672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2619D33-8221-4494-AD95-6CB40C323158}"/>
              </a:ext>
            </a:extLst>
          </p:cNvPr>
          <p:cNvCxnSpPr/>
          <p:nvPr/>
        </p:nvCxnSpPr>
        <p:spPr>
          <a:xfrm>
            <a:off x="3317048" y="2876409"/>
            <a:ext cx="0" cy="232984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3B1F8DD-194D-4C51-83E1-048535AA16D0}"/>
              </a:ext>
            </a:extLst>
          </p:cNvPr>
          <p:cNvCxnSpPr>
            <a:cxnSpLocks/>
          </p:cNvCxnSpPr>
          <p:nvPr/>
        </p:nvCxnSpPr>
        <p:spPr>
          <a:xfrm>
            <a:off x="1024786" y="3779326"/>
            <a:ext cx="263672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2524C3F-EFEE-452B-8345-159AA6573E94}"/>
              </a:ext>
            </a:extLst>
          </p:cNvPr>
          <p:cNvCxnSpPr>
            <a:cxnSpLocks/>
          </p:cNvCxnSpPr>
          <p:nvPr/>
        </p:nvCxnSpPr>
        <p:spPr>
          <a:xfrm>
            <a:off x="1024786" y="4484958"/>
            <a:ext cx="263672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6968BD1-1EF8-482C-A8A2-79557987AE63}"/>
              </a:ext>
            </a:extLst>
          </p:cNvPr>
          <p:cNvCxnSpPr>
            <a:cxnSpLocks/>
          </p:cNvCxnSpPr>
          <p:nvPr/>
        </p:nvCxnSpPr>
        <p:spPr>
          <a:xfrm>
            <a:off x="1024786" y="5031928"/>
            <a:ext cx="263672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0167604-E6AE-44D6-B192-9B360CC573A8}"/>
              </a:ext>
            </a:extLst>
          </p:cNvPr>
          <p:cNvCxnSpPr/>
          <p:nvPr/>
        </p:nvCxnSpPr>
        <p:spPr>
          <a:xfrm>
            <a:off x="6861740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A74976-BA85-48B8-8350-D1ACF8CD7884}"/>
              </a:ext>
            </a:extLst>
          </p:cNvPr>
          <p:cNvCxnSpPr/>
          <p:nvPr/>
        </p:nvCxnSpPr>
        <p:spPr>
          <a:xfrm>
            <a:off x="7492216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B06BC0C-A3AC-4E76-B223-96994A65D6A3}"/>
              </a:ext>
            </a:extLst>
          </p:cNvPr>
          <p:cNvCxnSpPr/>
          <p:nvPr/>
        </p:nvCxnSpPr>
        <p:spPr>
          <a:xfrm>
            <a:off x="8122692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1DC2DFF-0717-444A-B21E-9F783A8DD2C7}"/>
              </a:ext>
            </a:extLst>
          </p:cNvPr>
          <p:cNvCxnSpPr>
            <a:cxnSpLocks/>
          </p:cNvCxnSpPr>
          <p:nvPr/>
        </p:nvCxnSpPr>
        <p:spPr>
          <a:xfrm>
            <a:off x="6498486" y="3517322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839B6D1-275C-4A58-9EA5-6B978C1FC269}"/>
              </a:ext>
            </a:extLst>
          </p:cNvPr>
          <p:cNvCxnSpPr/>
          <p:nvPr/>
        </p:nvCxnSpPr>
        <p:spPr>
          <a:xfrm>
            <a:off x="8790748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27E44AC-9F69-4B6E-BCC1-78D67A9DBA3A}"/>
              </a:ext>
            </a:extLst>
          </p:cNvPr>
          <p:cNvCxnSpPr>
            <a:cxnSpLocks/>
          </p:cNvCxnSpPr>
          <p:nvPr/>
        </p:nvCxnSpPr>
        <p:spPr>
          <a:xfrm>
            <a:off x="6498486" y="4222954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55BD05E-05F5-47F9-AA06-6A9755FC621D}"/>
              </a:ext>
            </a:extLst>
          </p:cNvPr>
          <p:cNvCxnSpPr>
            <a:cxnSpLocks/>
          </p:cNvCxnSpPr>
          <p:nvPr/>
        </p:nvCxnSpPr>
        <p:spPr>
          <a:xfrm>
            <a:off x="6498486" y="4928586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7850CCB-CDB3-4054-A787-00EB620A0E5C}"/>
              </a:ext>
            </a:extLst>
          </p:cNvPr>
          <p:cNvCxnSpPr>
            <a:cxnSpLocks/>
          </p:cNvCxnSpPr>
          <p:nvPr/>
        </p:nvCxnSpPr>
        <p:spPr>
          <a:xfrm>
            <a:off x="6498486" y="5475556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9968B1D-5878-497A-8C11-9A3AD3C1CD11}"/>
              </a:ext>
            </a:extLst>
          </p:cNvPr>
          <p:cNvSpPr txBox="1"/>
          <p:nvPr/>
        </p:nvSpPr>
        <p:spPr>
          <a:xfrm>
            <a:off x="782851" y="5253336"/>
            <a:ext cx="31205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Source Image Pixel Grid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293D47D-8014-4685-B795-1079C924D7BC}"/>
              </a:ext>
            </a:extLst>
          </p:cNvPr>
          <p:cNvSpPr txBox="1"/>
          <p:nvPr/>
        </p:nvSpPr>
        <p:spPr>
          <a:xfrm>
            <a:off x="9304550" y="3826214"/>
            <a:ext cx="18626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Target Image</a:t>
            </a:r>
          </a:p>
          <a:p>
            <a:r>
              <a:rPr lang="en-US" sz="2400" dirty="0"/>
              <a:t>Pixel Grid</a:t>
            </a:r>
          </a:p>
        </p:txBody>
      </p:sp>
      <p:sp>
        <p:nvSpPr>
          <p:cNvPr id="31" name="Arrow: Curved Down 30">
            <a:extLst>
              <a:ext uri="{FF2B5EF4-FFF2-40B4-BE49-F238E27FC236}">
                <a16:creationId xmlns:a16="http://schemas.microsoft.com/office/drawing/2014/main" id="{718D7978-AAE1-4627-8F6F-B96702F3A8FA}"/>
              </a:ext>
            </a:extLst>
          </p:cNvPr>
          <p:cNvSpPr/>
          <p:nvPr/>
        </p:nvSpPr>
        <p:spPr>
          <a:xfrm rot="486036">
            <a:off x="2294171" y="3925827"/>
            <a:ext cx="5931216" cy="631768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4CBA78B-2811-4616-9432-140B015D6AE1}"/>
              </a:ext>
            </a:extLst>
          </p:cNvPr>
          <p:cNvCxnSpPr/>
          <p:nvPr/>
        </p:nvCxnSpPr>
        <p:spPr>
          <a:xfrm>
            <a:off x="7031076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BE33F81-7D81-42AC-BD23-DC261043EB23}"/>
              </a:ext>
            </a:extLst>
          </p:cNvPr>
          <p:cNvCxnSpPr/>
          <p:nvPr/>
        </p:nvCxnSpPr>
        <p:spPr>
          <a:xfrm>
            <a:off x="7661552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7F9032C-0138-435D-947D-B6A30DD03D77}"/>
              </a:ext>
            </a:extLst>
          </p:cNvPr>
          <p:cNvCxnSpPr/>
          <p:nvPr/>
        </p:nvCxnSpPr>
        <p:spPr>
          <a:xfrm>
            <a:off x="8292028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0271D24-46D6-4E18-BC4B-E975C8B0EF56}"/>
              </a:ext>
            </a:extLst>
          </p:cNvPr>
          <p:cNvCxnSpPr>
            <a:cxnSpLocks/>
          </p:cNvCxnSpPr>
          <p:nvPr/>
        </p:nvCxnSpPr>
        <p:spPr>
          <a:xfrm>
            <a:off x="6667822" y="3835694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7DA325C-DFCE-4F0C-A3D3-9CEE176743A6}"/>
              </a:ext>
            </a:extLst>
          </p:cNvPr>
          <p:cNvCxnSpPr/>
          <p:nvPr/>
        </p:nvCxnSpPr>
        <p:spPr>
          <a:xfrm>
            <a:off x="8960084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3DE443F-7345-42E9-B212-DFA073AFF410}"/>
              </a:ext>
            </a:extLst>
          </p:cNvPr>
          <p:cNvCxnSpPr>
            <a:cxnSpLocks/>
          </p:cNvCxnSpPr>
          <p:nvPr/>
        </p:nvCxnSpPr>
        <p:spPr>
          <a:xfrm>
            <a:off x="6667822" y="4541326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7E60745-47A9-47B4-9B89-E456FCE4E484}"/>
              </a:ext>
            </a:extLst>
          </p:cNvPr>
          <p:cNvCxnSpPr>
            <a:cxnSpLocks/>
          </p:cNvCxnSpPr>
          <p:nvPr/>
        </p:nvCxnSpPr>
        <p:spPr>
          <a:xfrm>
            <a:off x="6667822" y="5246958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6141753-FA7D-4C12-AC20-A70C59AD4F98}"/>
              </a:ext>
            </a:extLst>
          </p:cNvPr>
          <p:cNvCxnSpPr>
            <a:cxnSpLocks/>
          </p:cNvCxnSpPr>
          <p:nvPr/>
        </p:nvCxnSpPr>
        <p:spPr>
          <a:xfrm>
            <a:off x="6667822" y="5793928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246B35E9-EEEA-4BC3-A14D-83E28F49A807}"/>
                  </a:ext>
                </a:extLst>
              </p:cNvPr>
              <p:cNvSpPr txBox="1"/>
              <p:nvPr/>
            </p:nvSpPr>
            <p:spPr>
              <a:xfrm>
                <a:off x="3761610" y="3239632"/>
                <a:ext cx="232083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>
                    <a:solidFill>
                      <a:schemeClr val="tx2"/>
                    </a:solidFill>
                    <a:ea typeface="Segoe UI" panose="020B0502040204020203" pitchFamily="34" charset="0"/>
                    <a:cs typeface="Segoe UI" panose="020B0502040204020203" pitchFamily="34" charset="0"/>
                  </a:rPr>
                  <a:t>Homography, </a:t>
                </a:r>
                <a14:m>
                  <m:oMath xmlns:m="http://schemas.openxmlformats.org/officeDocument/2006/math">
                    <m:r>
                      <a:rPr lang="en-GB" sz="2400" i="1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endParaRPr lang="en-US" sz="2400" dirty="0">
                  <a:solidFill>
                    <a:schemeClr val="tx2"/>
                  </a:solidFill>
                </a:endParaRPr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246B35E9-EEEA-4BC3-A14D-83E28F49A8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1610" y="3239632"/>
                <a:ext cx="2320831" cy="461665"/>
              </a:xfrm>
              <a:prstGeom prst="rect">
                <a:avLst/>
              </a:prstGeom>
              <a:blipFill>
                <a:blip r:embed="rId4"/>
                <a:stretch>
                  <a:fillRect l="-3937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TextBox 40">
            <a:extLst>
              <a:ext uri="{FF2B5EF4-FFF2-40B4-BE49-F238E27FC236}">
                <a16:creationId xmlns:a16="http://schemas.microsoft.com/office/drawing/2014/main" id="{5E309B7C-926F-42E3-912A-2767B9368B7B}"/>
              </a:ext>
            </a:extLst>
          </p:cNvPr>
          <p:cNvSpPr txBox="1"/>
          <p:nvPr/>
        </p:nvSpPr>
        <p:spPr>
          <a:xfrm>
            <a:off x="6426741" y="6010902"/>
            <a:ext cx="3339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Warped Image Pixel Grid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5078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 animBg="1"/>
      <p:bldP spid="40" grpId="0"/>
      <p:bldP spid="41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Warping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2999"/>
                <a:ext cx="11525250" cy="1559089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Use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homography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GB" sz="2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to warp one image to coordinate system to another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When warping an image there is no guarantee that source pixels land within target grid boundaries  - no constraint   </a:t>
                </a: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2999"/>
                <a:ext cx="11525250" cy="1559089"/>
              </a:xfrm>
              <a:prstGeom prst="rect">
                <a:avLst/>
              </a:prstGeom>
              <a:blipFill>
                <a:blip r:embed="rId3"/>
                <a:stretch>
                  <a:fillRect l="-1058" t="-3516" b="-105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0167604-E6AE-44D6-B192-9B360CC573A8}"/>
              </a:ext>
            </a:extLst>
          </p:cNvPr>
          <p:cNvCxnSpPr/>
          <p:nvPr/>
        </p:nvCxnSpPr>
        <p:spPr>
          <a:xfrm>
            <a:off x="6861740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A74976-BA85-48B8-8350-D1ACF8CD7884}"/>
              </a:ext>
            </a:extLst>
          </p:cNvPr>
          <p:cNvCxnSpPr/>
          <p:nvPr/>
        </p:nvCxnSpPr>
        <p:spPr>
          <a:xfrm>
            <a:off x="7492216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B06BC0C-A3AC-4E76-B223-96994A65D6A3}"/>
              </a:ext>
            </a:extLst>
          </p:cNvPr>
          <p:cNvCxnSpPr/>
          <p:nvPr/>
        </p:nvCxnSpPr>
        <p:spPr>
          <a:xfrm>
            <a:off x="8122692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1DC2DFF-0717-444A-B21E-9F783A8DD2C7}"/>
              </a:ext>
            </a:extLst>
          </p:cNvPr>
          <p:cNvCxnSpPr>
            <a:cxnSpLocks/>
          </p:cNvCxnSpPr>
          <p:nvPr/>
        </p:nvCxnSpPr>
        <p:spPr>
          <a:xfrm>
            <a:off x="6498486" y="3517322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839B6D1-275C-4A58-9EA5-6B978C1FC269}"/>
              </a:ext>
            </a:extLst>
          </p:cNvPr>
          <p:cNvCxnSpPr/>
          <p:nvPr/>
        </p:nvCxnSpPr>
        <p:spPr>
          <a:xfrm>
            <a:off x="8790748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27E44AC-9F69-4B6E-BCC1-78D67A9DBA3A}"/>
              </a:ext>
            </a:extLst>
          </p:cNvPr>
          <p:cNvCxnSpPr>
            <a:cxnSpLocks/>
          </p:cNvCxnSpPr>
          <p:nvPr/>
        </p:nvCxnSpPr>
        <p:spPr>
          <a:xfrm>
            <a:off x="6498486" y="4222954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55BD05E-05F5-47F9-AA06-6A9755FC621D}"/>
              </a:ext>
            </a:extLst>
          </p:cNvPr>
          <p:cNvCxnSpPr>
            <a:cxnSpLocks/>
          </p:cNvCxnSpPr>
          <p:nvPr/>
        </p:nvCxnSpPr>
        <p:spPr>
          <a:xfrm>
            <a:off x="6498486" y="4928586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7850CCB-CDB3-4054-A787-00EB620A0E5C}"/>
              </a:ext>
            </a:extLst>
          </p:cNvPr>
          <p:cNvCxnSpPr>
            <a:cxnSpLocks/>
          </p:cNvCxnSpPr>
          <p:nvPr/>
        </p:nvCxnSpPr>
        <p:spPr>
          <a:xfrm>
            <a:off x="6498486" y="5475556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293D47D-8014-4685-B795-1079C924D7BC}"/>
              </a:ext>
            </a:extLst>
          </p:cNvPr>
          <p:cNvSpPr txBox="1"/>
          <p:nvPr/>
        </p:nvSpPr>
        <p:spPr>
          <a:xfrm>
            <a:off x="9304550" y="3826214"/>
            <a:ext cx="18626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Target Image</a:t>
            </a:r>
          </a:p>
          <a:p>
            <a:r>
              <a:rPr lang="en-US" sz="2400" dirty="0"/>
              <a:t>Pixel Grid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4CBA78B-2811-4616-9432-140B015D6AE1}"/>
              </a:ext>
            </a:extLst>
          </p:cNvPr>
          <p:cNvCxnSpPr/>
          <p:nvPr/>
        </p:nvCxnSpPr>
        <p:spPr>
          <a:xfrm>
            <a:off x="7031076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BE33F81-7D81-42AC-BD23-DC261043EB23}"/>
              </a:ext>
            </a:extLst>
          </p:cNvPr>
          <p:cNvCxnSpPr/>
          <p:nvPr/>
        </p:nvCxnSpPr>
        <p:spPr>
          <a:xfrm>
            <a:off x="7661552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7F9032C-0138-435D-947D-B6A30DD03D77}"/>
              </a:ext>
            </a:extLst>
          </p:cNvPr>
          <p:cNvCxnSpPr/>
          <p:nvPr/>
        </p:nvCxnSpPr>
        <p:spPr>
          <a:xfrm>
            <a:off x="8292028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0271D24-46D6-4E18-BC4B-E975C8B0EF56}"/>
              </a:ext>
            </a:extLst>
          </p:cNvPr>
          <p:cNvCxnSpPr>
            <a:cxnSpLocks/>
          </p:cNvCxnSpPr>
          <p:nvPr/>
        </p:nvCxnSpPr>
        <p:spPr>
          <a:xfrm>
            <a:off x="6667822" y="3835694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7DA325C-DFCE-4F0C-A3D3-9CEE176743A6}"/>
              </a:ext>
            </a:extLst>
          </p:cNvPr>
          <p:cNvCxnSpPr/>
          <p:nvPr/>
        </p:nvCxnSpPr>
        <p:spPr>
          <a:xfrm>
            <a:off x="8960084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3DE443F-7345-42E9-B212-DFA073AFF410}"/>
              </a:ext>
            </a:extLst>
          </p:cNvPr>
          <p:cNvCxnSpPr>
            <a:cxnSpLocks/>
          </p:cNvCxnSpPr>
          <p:nvPr/>
        </p:nvCxnSpPr>
        <p:spPr>
          <a:xfrm>
            <a:off x="6667822" y="4541326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7E60745-47A9-47B4-9B89-E456FCE4E484}"/>
              </a:ext>
            </a:extLst>
          </p:cNvPr>
          <p:cNvCxnSpPr>
            <a:cxnSpLocks/>
          </p:cNvCxnSpPr>
          <p:nvPr/>
        </p:nvCxnSpPr>
        <p:spPr>
          <a:xfrm>
            <a:off x="6667822" y="5246958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6141753-FA7D-4C12-AC20-A70C59AD4F98}"/>
              </a:ext>
            </a:extLst>
          </p:cNvPr>
          <p:cNvCxnSpPr>
            <a:cxnSpLocks/>
          </p:cNvCxnSpPr>
          <p:nvPr/>
        </p:nvCxnSpPr>
        <p:spPr>
          <a:xfrm>
            <a:off x="6667822" y="5793928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E309B7C-926F-42E3-912A-2767B9368B7B}"/>
              </a:ext>
            </a:extLst>
          </p:cNvPr>
          <p:cNvSpPr txBox="1"/>
          <p:nvPr/>
        </p:nvSpPr>
        <p:spPr>
          <a:xfrm>
            <a:off x="6426741" y="6010902"/>
            <a:ext cx="3339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Warped Image Pixel Grid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2" name="Content Placeholder 6">
            <a:extLst>
              <a:ext uri="{FF2B5EF4-FFF2-40B4-BE49-F238E27FC236}">
                <a16:creationId xmlns:a16="http://schemas.microsoft.com/office/drawing/2014/main" id="{234D4780-42FB-4CC2-ACC2-9E1ED6B90072}"/>
              </a:ext>
            </a:extLst>
          </p:cNvPr>
          <p:cNvSpPr txBox="1">
            <a:spLocks/>
          </p:cNvSpPr>
          <p:nvPr/>
        </p:nvSpPr>
        <p:spPr>
          <a:xfrm>
            <a:off x="478821" y="2733602"/>
            <a:ext cx="5572197" cy="3615448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Values of warped pixel fall into several target pixels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Warped pixel values influence several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Need to </a:t>
            </a:r>
            <a:r>
              <a:rPr lang="en-GB" sz="28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interpolate</a:t>
            </a: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!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C6FB36-63C8-4296-8BA9-1BD0923B679B}"/>
              </a:ext>
            </a:extLst>
          </p:cNvPr>
          <p:cNvSpPr/>
          <p:nvPr/>
        </p:nvSpPr>
        <p:spPr>
          <a:xfrm>
            <a:off x="7661552" y="4541326"/>
            <a:ext cx="630475" cy="705632"/>
          </a:xfrm>
          <a:prstGeom prst="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0401D9-ABDF-48C5-AED4-44BC83A34CAA}"/>
              </a:ext>
            </a:extLst>
          </p:cNvPr>
          <p:cNvSpPr/>
          <p:nvPr/>
        </p:nvSpPr>
        <p:spPr>
          <a:xfrm>
            <a:off x="7492216" y="4222954"/>
            <a:ext cx="1292727" cy="1252599"/>
          </a:xfrm>
          <a:prstGeom prst="rect">
            <a:avLst/>
          </a:prstGeom>
          <a:solidFill>
            <a:schemeClr val="tx1">
              <a:lumMod val="50000"/>
              <a:lumOff val="50000"/>
              <a:alpha val="6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814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Warping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317499" y="1142999"/>
            <a:ext cx="11068051" cy="210815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j-lt"/>
                <a:ea typeface="Segoe UI" panose="020B0502040204020203" pitchFamily="34" charset="0"/>
                <a:cs typeface="Segoe UI" panose="020B0502040204020203" pitchFamily="34" charset="0"/>
              </a:rPr>
              <a:t>When warping an image there is no guarantee that source pixels land within target grid boundaries  - no constraint  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Interpolate fill pixel values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Scikit Image supports several of possible methods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0167604-E6AE-44D6-B192-9B360CC573A8}"/>
              </a:ext>
            </a:extLst>
          </p:cNvPr>
          <p:cNvCxnSpPr/>
          <p:nvPr/>
        </p:nvCxnSpPr>
        <p:spPr>
          <a:xfrm>
            <a:off x="6861740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A74976-BA85-48B8-8350-D1ACF8CD7884}"/>
              </a:ext>
            </a:extLst>
          </p:cNvPr>
          <p:cNvCxnSpPr/>
          <p:nvPr/>
        </p:nvCxnSpPr>
        <p:spPr>
          <a:xfrm>
            <a:off x="7492216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B06BC0C-A3AC-4E76-B223-96994A65D6A3}"/>
              </a:ext>
            </a:extLst>
          </p:cNvPr>
          <p:cNvCxnSpPr/>
          <p:nvPr/>
        </p:nvCxnSpPr>
        <p:spPr>
          <a:xfrm>
            <a:off x="8122692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1DC2DFF-0717-444A-B21E-9F783A8DD2C7}"/>
              </a:ext>
            </a:extLst>
          </p:cNvPr>
          <p:cNvCxnSpPr>
            <a:cxnSpLocks/>
          </p:cNvCxnSpPr>
          <p:nvPr/>
        </p:nvCxnSpPr>
        <p:spPr>
          <a:xfrm>
            <a:off x="6498486" y="3517322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839B6D1-275C-4A58-9EA5-6B978C1FC269}"/>
              </a:ext>
            </a:extLst>
          </p:cNvPr>
          <p:cNvCxnSpPr/>
          <p:nvPr/>
        </p:nvCxnSpPr>
        <p:spPr>
          <a:xfrm>
            <a:off x="8790748" y="3320037"/>
            <a:ext cx="0" cy="232984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27E44AC-9F69-4B6E-BCC1-78D67A9DBA3A}"/>
              </a:ext>
            </a:extLst>
          </p:cNvPr>
          <p:cNvCxnSpPr>
            <a:cxnSpLocks/>
          </p:cNvCxnSpPr>
          <p:nvPr/>
        </p:nvCxnSpPr>
        <p:spPr>
          <a:xfrm>
            <a:off x="6498486" y="4222954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55BD05E-05F5-47F9-AA06-6A9755FC621D}"/>
              </a:ext>
            </a:extLst>
          </p:cNvPr>
          <p:cNvCxnSpPr>
            <a:cxnSpLocks/>
          </p:cNvCxnSpPr>
          <p:nvPr/>
        </p:nvCxnSpPr>
        <p:spPr>
          <a:xfrm>
            <a:off x="6498486" y="4928586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7850CCB-CDB3-4054-A787-00EB620A0E5C}"/>
              </a:ext>
            </a:extLst>
          </p:cNvPr>
          <p:cNvCxnSpPr>
            <a:cxnSpLocks/>
          </p:cNvCxnSpPr>
          <p:nvPr/>
        </p:nvCxnSpPr>
        <p:spPr>
          <a:xfrm>
            <a:off x="6498486" y="5475556"/>
            <a:ext cx="26367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293D47D-8014-4685-B795-1079C924D7BC}"/>
              </a:ext>
            </a:extLst>
          </p:cNvPr>
          <p:cNvSpPr txBox="1"/>
          <p:nvPr/>
        </p:nvSpPr>
        <p:spPr>
          <a:xfrm>
            <a:off x="9304550" y="3826214"/>
            <a:ext cx="18626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Target Image</a:t>
            </a:r>
          </a:p>
          <a:p>
            <a:r>
              <a:rPr lang="en-US" sz="2400" dirty="0"/>
              <a:t>Pixel Grid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4CBA78B-2811-4616-9432-140B015D6AE1}"/>
              </a:ext>
            </a:extLst>
          </p:cNvPr>
          <p:cNvCxnSpPr/>
          <p:nvPr/>
        </p:nvCxnSpPr>
        <p:spPr>
          <a:xfrm>
            <a:off x="7031076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BE33F81-7D81-42AC-BD23-DC261043EB23}"/>
              </a:ext>
            </a:extLst>
          </p:cNvPr>
          <p:cNvCxnSpPr/>
          <p:nvPr/>
        </p:nvCxnSpPr>
        <p:spPr>
          <a:xfrm>
            <a:off x="7661552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7F9032C-0138-435D-947D-B6A30DD03D77}"/>
              </a:ext>
            </a:extLst>
          </p:cNvPr>
          <p:cNvCxnSpPr/>
          <p:nvPr/>
        </p:nvCxnSpPr>
        <p:spPr>
          <a:xfrm>
            <a:off x="8292028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0271D24-46D6-4E18-BC4B-E975C8B0EF56}"/>
              </a:ext>
            </a:extLst>
          </p:cNvPr>
          <p:cNvCxnSpPr>
            <a:cxnSpLocks/>
          </p:cNvCxnSpPr>
          <p:nvPr/>
        </p:nvCxnSpPr>
        <p:spPr>
          <a:xfrm>
            <a:off x="6667822" y="3835694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7DA325C-DFCE-4F0C-A3D3-9CEE176743A6}"/>
              </a:ext>
            </a:extLst>
          </p:cNvPr>
          <p:cNvCxnSpPr/>
          <p:nvPr/>
        </p:nvCxnSpPr>
        <p:spPr>
          <a:xfrm>
            <a:off x="8960084" y="3638409"/>
            <a:ext cx="0" cy="23298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3DE443F-7345-42E9-B212-DFA073AFF410}"/>
              </a:ext>
            </a:extLst>
          </p:cNvPr>
          <p:cNvCxnSpPr>
            <a:cxnSpLocks/>
          </p:cNvCxnSpPr>
          <p:nvPr/>
        </p:nvCxnSpPr>
        <p:spPr>
          <a:xfrm>
            <a:off x="6667822" y="4541326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7E60745-47A9-47B4-9B89-E456FCE4E484}"/>
              </a:ext>
            </a:extLst>
          </p:cNvPr>
          <p:cNvCxnSpPr>
            <a:cxnSpLocks/>
          </p:cNvCxnSpPr>
          <p:nvPr/>
        </p:nvCxnSpPr>
        <p:spPr>
          <a:xfrm>
            <a:off x="6667822" y="5246958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6141753-FA7D-4C12-AC20-A70C59AD4F98}"/>
              </a:ext>
            </a:extLst>
          </p:cNvPr>
          <p:cNvCxnSpPr>
            <a:cxnSpLocks/>
          </p:cNvCxnSpPr>
          <p:nvPr/>
        </p:nvCxnSpPr>
        <p:spPr>
          <a:xfrm>
            <a:off x="6667822" y="5793928"/>
            <a:ext cx="263672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E309B7C-926F-42E3-912A-2767B9368B7B}"/>
              </a:ext>
            </a:extLst>
          </p:cNvPr>
          <p:cNvSpPr txBox="1"/>
          <p:nvPr/>
        </p:nvSpPr>
        <p:spPr>
          <a:xfrm>
            <a:off x="6426741" y="6010902"/>
            <a:ext cx="3339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0000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Warped Image Pixel Grid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2" name="Content Placeholder 6">
            <a:extLst>
              <a:ext uri="{FF2B5EF4-FFF2-40B4-BE49-F238E27FC236}">
                <a16:creationId xmlns:a16="http://schemas.microsoft.com/office/drawing/2014/main" id="{234D4780-42FB-4CC2-ACC2-9E1ED6B90072}"/>
              </a:ext>
            </a:extLst>
          </p:cNvPr>
          <p:cNvSpPr txBox="1">
            <a:spLocks/>
          </p:cNvSpPr>
          <p:nvPr/>
        </p:nvSpPr>
        <p:spPr>
          <a:xfrm>
            <a:off x="347785" y="3174879"/>
            <a:ext cx="5572197" cy="3615448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+mn-lt"/>
              </a:rPr>
              <a:t>0: Nearest-neighbor</a:t>
            </a:r>
          </a:p>
          <a:p>
            <a:r>
              <a:rPr lang="en-US" sz="2800" dirty="0">
                <a:latin typeface="+mn-lt"/>
              </a:rPr>
              <a:t>1: Bi-linear (default)</a:t>
            </a:r>
          </a:p>
          <a:p>
            <a:r>
              <a:rPr lang="en-US" sz="2800" dirty="0">
                <a:latin typeface="+mn-lt"/>
              </a:rPr>
              <a:t>2: Bi-quadratic</a:t>
            </a:r>
          </a:p>
          <a:p>
            <a:r>
              <a:rPr lang="en-US" sz="2800" dirty="0">
                <a:latin typeface="+mn-lt"/>
              </a:rPr>
              <a:t>3: Bi-cubic</a:t>
            </a:r>
          </a:p>
          <a:p>
            <a:r>
              <a:rPr lang="en-US" sz="2800" dirty="0">
                <a:latin typeface="+mn-lt"/>
              </a:rPr>
              <a:t>4: Bi-quartic</a:t>
            </a:r>
          </a:p>
          <a:p>
            <a:r>
              <a:rPr lang="en-US" sz="2800" dirty="0">
                <a:latin typeface="+mn-lt"/>
              </a:rPr>
              <a:t>5: Bi-quintic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C6FB36-63C8-4296-8BA9-1BD0923B679B}"/>
              </a:ext>
            </a:extLst>
          </p:cNvPr>
          <p:cNvSpPr/>
          <p:nvPr/>
        </p:nvSpPr>
        <p:spPr>
          <a:xfrm>
            <a:off x="7661552" y="4541326"/>
            <a:ext cx="630475" cy="705632"/>
          </a:xfrm>
          <a:prstGeom prst="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0401D9-ABDF-48C5-AED4-44BC83A34CAA}"/>
              </a:ext>
            </a:extLst>
          </p:cNvPr>
          <p:cNvSpPr/>
          <p:nvPr/>
        </p:nvSpPr>
        <p:spPr>
          <a:xfrm>
            <a:off x="7492216" y="4222954"/>
            <a:ext cx="1292727" cy="1252599"/>
          </a:xfrm>
          <a:prstGeom prst="rect">
            <a:avLst/>
          </a:prstGeom>
          <a:solidFill>
            <a:schemeClr val="tx1">
              <a:lumMod val="50000"/>
              <a:lumOff val="50000"/>
              <a:alpha val="6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251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Image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Blending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41959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53215E-2F9A-4BF3-A697-2E1E78E1F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2326" y="1947057"/>
            <a:ext cx="5410582" cy="416704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246281DE-C06E-4372-A09A-22D40357E9F5}"/>
              </a:ext>
            </a:extLst>
          </p:cNvPr>
          <p:cNvSpPr/>
          <p:nvPr/>
        </p:nvSpPr>
        <p:spPr>
          <a:xfrm rot="5400000">
            <a:off x="5632946" y="4887447"/>
            <a:ext cx="280495" cy="273380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4BEC37-98CE-4162-AFC6-FD9B479D8A96}"/>
              </a:ext>
            </a:extLst>
          </p:cNvPr>
          <p:cNvSpPr txBox="1"/>
          <p:nvPr/>
        </p:nvSpPr>
        <p:spPr>
          <a:xfrm>
            <a:off x="4583468" y="6394597"/>
            <a:ext cx="2379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Region of overlap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3B0DC2EA-51B0-41BB-A16C-9AB69146A2EA}"/>
              </a:ext>
            </a:extLst>
          </p:cNvPr>
          <p:cNvSpPr txBox="1">
            <a:spLocks/>
          </p:cNvSpPr>
          <p:nvPr/>
        </p:nvSpPr>
        <p:spPr>
          <a:xfrm>
            <a:off x="317499" y="1142999"/>
            <a:ext cx="11068051" cy="69850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CFB57C-8162-4FEB-9AD3-C7C9C3FA9969}"/>
              </a:ext>
            </a:extLst>
          </p:cNvPr>
          <p:cNvSpPr txBox="1"/>
          <p:nvPr/>
        </p:nvSpPr>
        <p:spPr>
          <a:xfrm>
            <a:off x="527050" y="1244600"/>
            <a:ext cx="113767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make the transitions in the mosaic less noticeable?</a:t>
            </a:r>
          </a:p>
        </p:txBody>
      </p:sp>
    </p:spTree>
    <p:extLst>
      <p:ext uri="{BB962C8B-B14F-4D97-AF65-F5344CB8AC3E}">
        <p14:creationId xmlns:p14="http://schemas.microsoft.com/office/powerpoint/2010/main" val="323781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Blending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256043"/>
            <a:ext cx="11525250" cy="5506497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latin typeface="+mn-lt"/>
              </a:rPr>
              <a:t>How can we make the transitions in the mosaic less noticeable?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Blend one image into another over the region of overlap 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Resulting pixel values are weighted sum of overlapping image pixel values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Blend different scales with pyramid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Blend R,G,B channels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Different blending function, linear, Gaussian, etc. 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Adjust illumination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Equalize illumination between images in mosaic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Can still be problems, e.g. shadows</a:t>
            </a:r>
          </a:p>
        </p:txBody>
      </p:sp>
    </p:spTree>
    <p:extLst>
      <p:ext uri="{BB962C8B-B14F-4D97-AF65-F5344CB8AC3E}">
        <p14:creationId xmlns:p14="http://schemas.microsoft.com/office/powerpoint/2010/main" val="162761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"/>
            <a:ext cx="11903845" cy="862504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Image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Blending</a:t>
            </a:r>
            <a:endParaRPr lang="en-US" dirty="0">
              <a:latin typeface="Segoe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53215E-2F9A-4BF3-A697-2E1E78E1F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1776" y="1923393"/>
            <a:ext cx="5410582" cy="4167045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246281DE-C06E-4372-A09A-22D40357E9F5}"/>
              </a:ext>
            </a:extLst>
          </p:cNvPr>
          <p:cNvSpPr/>
          <p:nvPr/>
        </p:nvSpPr>
        <p:spPr>
          <a:xfrm rot="5400000">
            <a:off x="8852396" y="4863783"/>
            <a:ext cx="280495" cy="273380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4BEC37-98CE-4162-AFC6-FD9B479D8A96}"/>
              </a:ext>
            </a:extLst>
          </p:cNvPr>
          <p:cNvSpPr txBox="1"/>
          <p:nvPr/>
        </p:nvSpPr>
        <p:spPr>
          <a:xfrm>
            <a:off x="7802918" y="6370933"/>
            <a:ext cx="2379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Region of overlap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146558-4708-4DB3-B19F-9389CB085E1A}"/>
              </a:ext>
            </a:extLst>
          </p:cNvPr>
          <p:cNvCxnSpPr>
            <a:cxnSpLocks/>
          </p:cNvCxnSpPr>
          <p:nvPr/>
        </p:nvCxnSpPr>
        <p:spPr>
          <a:xfrm>
            <a:off x="7734300" y="1225550"/>
            <a:ext cx="2527300" cy="4953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E8B209C-17F5-4430-9929-3986E5F8280C}"/>
              </a:ext>
            </a:extLst>
          </p:cNvPr>
          <p:cNvCxnSpPr>
            <a:cxnSpLocks/>
          </p:cNvCxnSpPr>
          <p:nvPr/>
        </p:nvCxnSpPr>
        <p:spPr>
          <a:xfrm>
            <a:off x="7734300" y="952500"/>
            <a:ext cx="0" cy="83245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D145B61-F4D2-479C-85F0-54EC8DA8B4A5}"/>
              </a:ext>
            </a:extLst>
          </p:cNvPr>
          <p:cNvCxnSpPr>
            <a:cxnSpLocks/>
          </p:cNvCxnSpPr>
          <p:nvPr/>
        </p:nvCxnSpPr>
        <p:spPr>
          <a:xfrm>
            <a:off x="10261600" y="933450"/>
            <a:ext cx="0" cy="83245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07314B-E562-4315-AD11-690796CA7F76}"/>
              </a:ext>
            </a:extLst>
          </p:cNvPr>
          <p:cNvCxnSpPr>
            <a:cxnSpLocks/>
          </p:cNvCxnSpPr>
          <p:nvPr/>
        </p:nvCxnSpPr>
        <p:spPr>
          <a:xfrm flipV="1">
            <a:off x="7734299" y="1295400"/>
            <a:ext cx="2527301" cy="34749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6">
            <a:extLst>
              <a:ext uri="{FF2B5EF4-FFF2-40B4-BE49-F238E27FC236}">
                <a16:creationId xmlns:a16="http://schemas.microsoft.com/office/drawing/2014/main" id="{56DE64E1-DD70-486A-B744-0DE09323BC39}"/>
              </a:ext>
            </a:extLst>
          </p:cNvPr>
          <p:cNvSpPr txBox="1">
            <a:spLocks/>
          </p:cNvSpPr>
          <p:nvPr/>
        </p:nvSpPr>
        <p:spPr>
          <a:xfrm>
            <a:off x="347785" y="1384300"/>
            <a:ext cx="5572197" cy="4986633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latin typeface="+mn-lt"/>
              </a:rPr>
              <a:t>Use interpolation to find weights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+mn-lt"/>
              </a:rPr>
              <a:t>Sum of interpolation weights must add to 1.0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+mn-lt"/>
              </a:rPr>
              <a:t>Linearly weight pixel values over range of overlap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+mn-lt"/>
              </a:rPr>
              <a:t>Sum weighted pixel values to form blended </a:t>
            </a:r>
          </a:p>
          <a:p>
            <a:endParaRPr lang="en-US" sz="2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37106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424055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What are the steps for stitching images? </a:t>
            </a:r>
          </a:p>
          <a:p>
            <a:pPr marL="514350" lvl="1" indent="-514350">
              <a:buClr>
                <a:srgbClr val="000000"/>
              </a:buClr>
              <a:buFont typeface="+mj-lt"/>
              <a:buAutoNum type="arabicPeriod"/>
              <a:tabLst>
                <a:tab pos="744538" algn="l"/>
              </a:tabLst>
            </a:pPr>
            <a:r>
              <a:rPr lang="en-US" dirty="0">
                <a:latin typeface="+mn-lt"/>
              </a:rPr>
              <a:t>Take a sequence of images from the same position</a:t>
            </a:r>
          </a:p>
          <a:p>
            <a:pPr marL="914400" lvl="2" indent="-514350">
              <a:buClr>
                <a:srgbClr val="000000"/>
              </a:buClr>
              <a:tabLst>
                <a:tab pos="744538" algn="l"/>
              </a:tabLst>
            </a:pPr>
            <a:r>
              <a:rPr lang="en-US" dirty="0">
                <a:latin typeface="+mn-lt"/>
              </a:rPr>
              <a:t>E.g. rotate the camera about its optical center</a:t>
            </a:r>
          </a:p>
          <a:p>
            <a:pPr marL="514350" lvl="1" indent="-514350">
              <a:buClr>
                <a:srgbClr val="000000"/>
              </a:buClr>
              <a:buFont typeface="+mj-lt"/>
              <a:buAutoNum type="arabicPeriod"/>
              <a:tabLst>
                <a:tab pos="744538" algn="l"/>
              </a:tabLst>
            </a:pPr>
            <a:r>
              <a:rPr lang="en-US" dirty="0">
                <a:latin typeface="+mn-lt"/>
              </a:rPr>
              <a:t>Compute transformation between images</a:t>
            </a:r>
          </a:p>
          <a:p>
            <a:pPr marL="514350" lvl="1" indent="-514350">
              <a:buClr>
                <a:srgbClr val="000000"/>
              </a:buClr>
              <a:buFont typeface="+mj-lt"/>
              <a:buAutoNum type="arabicPeriod"/>
              <a:tabLst>
                <a:tab pos="744538" algn="l"/>
              </a:tabLst>
            </a:pPr>
            <a:r>
              <a:rPr lang="en-US" dirty="0">
                <a:latin typeface="+mn-lt"/>
              </a:rPr>
              <a:t>Warp one image onto the image plane of the other</a:t>
            </a:r>
          </a:p>
          <a:p>
            <a:pPr marL="514350" lvl="1" indent="-514350">
              <a:buClr>
                <a:srgbClr val="000000"/>
              </a:buClr>
              <a:buFont typeface="+mj-lt"/>
              <a:buAutoNum type="arabicPeriod"/>
              <a:tabLst>
                <a:tab pos="744538" algn="l"/>
              </a:tabLst>
            </a:pPr>
            <a:r>
              <a:rPr lang="en-US" dirty="0">
                <a:latin typeface="+mn-lt"/>
              </a:rPr>
              <a:t>Blend images together in mosaic</a:t>
            </a:r>
          </a:p>
          <a:p>
            <a:pPr marL="514350" lvl="1" indent="-514350">
              <a:buClr>
                <a:srgbClr val="000000"/>
              </a:buClr>
              <a:buFont typeface="+mj-lt"/>
              <a:buAutoNum type="arabicPeriod"/>
              <a:tabLst>
                <a:tab pos="744538" algn="l"/>
              </a:tabLst>
            </a:pPr>
            <a:r>
              <a:rPr lang="en-US" dirty="0">
                <a:latin typeface="+mn-lt"/>
              </a:rPr>
              <a:t>If more images, repeat steps 2-4</a:t>
            </a: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0231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Blending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75657"/>
            <a:ext cx="11525250" cy="5586884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latin typeface="+mn-lt"/>
              </a:rPr>
              <a:t>How can we make the transitions in the mosaic less noticeable?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Compute Gaussian Laplacian pyramids of images 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Pyramid for each color channel</a:t>
            </a:r>
          </a:p>
          <a:p>
            <a:r>
              <a:rPr lang="en-US" sz="2800" dirty="0">
                <a:latin typeface="+mj-lt"/>
              </a:rPr>
              <a:t>Compute blending weights for each scale </a:t>
            </a:r>
          </a:p>
          <a:p>
            <a:r>
              <a:rPr lang="en-US" sz="2800" dirty="0">
                <a:latin typeface="+mj-lt"/>
              </a:rPr>
              <a:t>Blend Laplacians using weights</a:t>
            </a:r>
          </a:p>
          <a:p>
            <a:r>
              <a:rPr lang="en-US" sz="2800" dirty="0">
                <a:latin typeface="+mj-lt"/>
              </a:rPr>
              <a:t>Construct mosaic using weighted scales from pyramids </a:t>
            </a:r>
            <a:endParaRPr lang="en-US" sz="2800" dirty="0">
              <a:latin typeface="+mn-lt"/>
            </a:endParaRPr>
          </a:p>
          <a:p>
            <a:endParaRPr lang="en-US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4601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Blending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2999"/>
            <a:ext cx="11525250" cy="57150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latin typeface="+mn-lt"/>
                <a:ea typeface="Segoe UI" panose="020B0502040204020203" pitchFamily="34" charset="0"/>
              </a:rPr>
              <a:t>Image blending with scale pyramid is used in computer graphics</a:t>
            </a:r>
            <a:endParaRPr lang="en-US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id="{F3691AAF-2669-4192-845B-1BA6CABD0D42}"/>
              </a:ext>
            </a:extLst>
          </p:cNvPr>
          <p:cNvSpPr txBox="1">
            <a:spLocks/>
          </p:cNvSpPr>
          <p:nvPr/>
        </p:nvSpPr>
        <p:spPr>
          <a:xfrm>
            <a:off x="465150" y="6121399"/>
            <a:ext cx="11525250" cy="571501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9688" indent="0">
              <a:spcBef>
                <a:spcPts val="275"/>
              </a:spcBef>
              <a:buClr>
                <a:srgbClr val="000000"/>
              </a:buClr>
              <a:buSzPct val="100000"/>
              <a:buNone/>
            </a:pPr>
            <a:r>
              <a:rPr lang="en-US" sz="2800" dirty="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rPr>
              <a:t>Burt, P. J. and Adelson, E. H., </a:t>
            </a:r>
            <a:r>
              <a:rPr lang="en-US" sz="2800" u="sng" dirty="0">
                <a:solidFill>
                  <a:srgbClr val="0000FF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  <a:hlinkClick r:id="rId3"/>
              </a:rPr>
              <a:t>A multiresolution spline with applications to image mosaics</a:t>
            </a:r>
            <a:r>
              <a:rPr lang="en-US" sz="2800" dirty="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rPr>
              <a:t>, ACM Transactions on Graphics, 42(4), October 1983, 217-236. </a:t>
            </a:r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012BB624-201B-4053-B744-58FB06163BA2}"/>
              </a:ext>
            </a:extLst>
          </p:cNvPr>
          <p:cNvPicPr>
            <a:picLocks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3400" y="1613913"/>
            <a:ext cx="3387479" cy="2015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CBB801FD-F728-46B0-8574-FC08DB19E10B}"/>
              </a:ext>
            </a:extLst>
          </p:cNvPr>
          <p:cNvPicPr>
            <a:picLocks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9600" y="1606550"/>
            <a:ext cx="3327400" cy="198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5">
            <a:extLst>
              <a:ext uri="{FF2B5EF4-FFF2-40B4-BE49-F238E27FC236}">
                <a16:creationId xmlns:a16="http://schemas.microsoft.com/office/drawing/2014/main" id="{0179B3BC-3B1A-4A06-B98D-6D18125D94C4}"/>
              </a:ext>
            </a:extLst>
          </p:cNvPr>
          <p:cNvPicPr>
            <a:picLocks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0" y="4184864"/>
            <a:ext cx="8503356" cy="1936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2410842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38" y="1"/>
            <a:ext cx="11741007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Image Blending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75657"/>
            <a:ext cx="11525250" cy="5586884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latin typeface="+mn-lt"/>
              </a:rPr>
              <a:t>How can we make the transitions in the mosaic less noticeable?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There are several alternatives to weight blending </a:t>
            </a:r>
          </a:p>
          <a:p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E.G., use </a:t>
            </a:r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image seam carving </a:t>
            </a:r>
            <a:r>
              <a:rPr lang="en-US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to minimize discontinuity  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‘Low energy’ seam is less noticeable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Join images along low energy seam Bs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Compute image energy  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 minimum energy path – classic graph theory problem – heuristic solution with dynamic programming  </a:t>
            </a: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Example for image blending with Scikit Image in GitHub</a:t>
            </a:r>
            <a:endParaRPr lang="en-US" sz="24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1"/>
            <a:r>
              <a:rPr lang="en-US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Algorithm widely used for image resizing</a:t>
            </a:r>
          </a:p>
        </p:txBody>
      </p:sp>
    </p:spTree>
    <p:extLst>
      <p:ext uri="{BB962C8B-B14F-4D97-AF65-F5344CB8AC3E}">
        <p14:creationId xmlns:p14="http://schemas.microsoft.com/office/powerpoint/2010/main" val="2043272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3000"/>
                <a:ext cx="11525250" cy="5424055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How can we find the transform between images? 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Extract interest points 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Find matching descriptors 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Solve equations to find </a:t>
                </a:r>
                <a:r>
                  <a:rPr lang="en-GB" sz="2800" dirty="0" err="1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holmography</a:t>
                </a: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GB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ℋ</m:t>
                    </m:r>
                  </m:oMath>
                </a14:m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3000"/>
                <a:ext cx="11525250" cy="5424055"/>
              </a:xfrm>
              <a:prstGeom prst="rect">
                <a:avLst/>
              </a:prstGeom>
              <a:blipFill>
                <a:blip r:embed="rId3"/>
                <a:stretch>
                  <a:fillRect l="-1111" t="-1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7993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41959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Acquire multiple images by changes of camera pose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BB177F-4D80-4FFF-8583-5CEBE5C1A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697" y="1947057"/>
            <a:ext cx="9603213" cy="444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977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41959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 interest points and match descriptors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6AF846-1D1E-4AFE-A41F-5811364F9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052" y="1778697"/>
            <a:ext cx="9455392" cy="4848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8091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Stitching  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641959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Transform images to same image plane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BCBBF4-E838-430B-9635-2566AA675A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845125"/>
            <a:ext cx="5456281" cy="40922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55471EE-A251-4001-979D-5D9F8EC9A9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576" y="1898230"/>
            <a:ext cx="5369924" cy="4092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10169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1E57C78B9F604FB8BAD296D1460E2A" ma:contentTypeVersion="1" ma:contentTypeDescription="Create a new document." ma:contentTypeScope="" ma:versionID="fb382fe2362acd2155f454904f478e4d">
  <xsd:schema xmlns:xsd="http://www.w3.org/2001/XMLSchema" xmlns:xs="http://www.w3.org/2001/XMLSchema" xmlns:p="http://schemas.microsoft.com/office/2006/metadata/properties" xmlns:ns3="636b0322-90fb-440c-9cbc-22749e7231e9" targetNamespace="http://schemas.microsoft.com/office/2006/metadata/properties" ma:root="true" ma:fieldsID="b9887c63ce4710c1aeb75a5f03aecb69" ns3:_="">
    <xsd:import namespace="636b0322-90fb-440c-9cbc-22749e7231e9"/>
    <xsd:element name="properties">
      <xsd:complexType>
        <xsd:sequence>
          <xsd:element name="documentManagement">
            <xsd:complexType>
              <xsd:all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6b0322-90fb-440c-9cbc-22749e7231e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6DB243D-F585-435F-A2EA-E3678FDD33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6b0322-90fb-440c-9cbc-22749e7231e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0CA13EC-1D3C-4D6F-8D1C-E8A452CFC79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025FDD9-4C58-4084-9F89-0E6ADD6FFF55}">
  <ds:schemaRefs>
    <ds:schemaRef ds:uri="http://purl.org/dc/terms/"/>
    <ds:schemaRef ds:uri="http://schemas.microsoft.com/office/2006/documentManagement/types"/>
    <ds:schemaRef ds:uri="636b0322-90fb-440c-9cbc-22749e7231e9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33044</TotalTime>
  <Words>2277</Words>
  <Application>Microsoft Office PowerPoint</Application>
  <PresentationFormat>Widescreen</PresentationFormat>
  <Paragraphs>413</Paragraphs>
  <Slides>52</Slides>
  <Notes>50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0" baseType="lpstr">
      <vt:lpstr>Arial</vt:lpstr>
      <vt:lpstr>Calibri</vt:lpstr>
      <vt:lpstr>Cambria Math</vt:lpstr>
      <vt:lpstr>Courier New</vt:lpstr>
      <vt:lpstr>Segoe</vt:lpstr>
      <vt:lpstr>Segoe UI</vt:lpstr>
      <vt:lpstr>Segoe UI Light</vt:lpstr>
      <vt:lpstr>1_Office Theme</vt:lpstr>
      <vt:lpstr>CSCI E-25 Computer Vision</vt:lpstr>
      <vt:lpstr>    Image Stitching  </vt:lpstr>
      <vt:lpstr>    Image Stitching  </vt:lpstr>
      <vt:lpstr>    Image Stitching  </vt:lpstr>
      <vt:lpstr>    Image Stitching  </vt:lpstr>
      <vt:lpstr>    Image Stitching  </vt:lpstr>
      <vt:lpstr>    Image Stitching  </vt:lpstr>
      <vt:lpstr>    Image Stitching  </vt:lpstr>
      <vt:lpstr>    Image Stitching  </vt:lpstr>
      <vt:lpstr>    Image Stitching  </vt:lpstr>
      <vt:lpstr>    Interest points and descriptors </vt:lpstr>
      <vt:lpstr>    Interest points and descriptors </vt:lpstr>
      <vt:lpstr>Multi-scale interest point detection</vt:lpstr>
      <vt:lpstr>   Planar transformations</vt:lpstr>
      <vt:lpstr>   Planar transformations</vt:lpstr>
      <vt:lpstr>   Planar transformations</vt:lpstr>
      <vt:lpstr>   Pure translation</vt:lpstr>
      <vt:lpstr>   Affine transformation</vt:lpstr>
      <vt:lpstr>   Affine transformation</vt:lpstr>
      <vt:lpstr>   Projective transformation</vt:lpstr>
      <vt:lpstr>   Projective transformation</vt:lpstr>
      <vt:lpstr>   Projective transformation</vt:lpstr>
      <vt:lpstr>   Solving for the transformation parameters 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Solving for the transformation parameters</vt:lpstr>
      <vt:lpstr>  Image Warping</vt:lpstr>
      <vt:lpstr>  Image Warping</vt:lpstr>
      <vt:lpstr>  Image Warping</vt:lpstr>
      <vt:lpstr>  Image Warping</vt:lpstr>
      <vt:lpstr>  Image Warping</vt:lpstr>
      <vt:lpstr>    Image Blending</vt:lpstr>
      <vt:lpstr>  Image Blending</vt:lpstr>
      <vt:lpstr>    Image Blending</vt:lpstr>
      <vt:lpstr>  Image Blending</vt:lpstr>
      <vt:lpstr>  Image Blending</vt:lpstr>
      <vt:lpstr>  Image Blending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Frank Gartland</dc:creator>
  <cp:lastModifiedBy>Stephe Elston</cp:lastModifiedBy>
  <cp:revision>1033</cp:revision>
  <cp:lastPrinted>2019-03-10T03:16:43Z</cp:lastPrinted>
  <dcterms:created xsi:type="dcterms:W3CDTF">2013-02-15T23:12:42Z</dcterms:created>
  <dcterms:modified xsi:type="dcterms:W3CDTF">2022-03-31T20:40:41Z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0x010100391E57C78B9F604FB8BAD296D1460E2A</vt:lpwstr>
  </property>
  <property fmtid="{D5CDD505-2E9C-101B-9397-08002B2CF9AE}" pid="3" name="IsMyDocuments">
    <vt:bool>true</vt:bool>
  </property>
  <property fmtid="{D5CDD505-2E9C-101B-9397-08002B2CF9AE}" pid="4" name="Related Type Document">
    <vt:lpwstr/>
  </property>
  <property fmtid="{D5CDD505-2E9C-101B-9397-08002B2CF9AE}" pid="5" name="Document Tag">
    <vt:lpwstr>24;#Content Templates|bdbbc9aa-4892-4816-9e36-bf1120da60e9</vt:lpwstr>
  </property>
  <property fmtid="{D5CDD505-2E9C-101B-9397-08002B2CF9AE}" pid="6" name="TaxKeyword">
    <vt:lpwstr/>
  </property>
  <property fmtid="{D5CDD505-2E9C-101B-9397-08002B2CF9AE}" pid="7" name="DocVizPreviewMetadata_Count">
    <vt:i4>12</vt:i4>
  </property>
  <property fmtid="{D5CDD505-2E9C-101B-9397-08002B2CF9AE}" pid="8" name="DocVizPreviewMetadata_0">
    <vt:lpwstr>300x168x2</vt:lpwstr>
  </property>
</Properties>
</file>

<file path=docProps/thumbnail.jpeg>
</file>